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68" r:id="rId3"/>
    <p:sldId id="260" r:id="rId4"/>
    <p:sldId id="262" r:id="rId5"/>
    <p:sldId id="263" r:id="rId6"/>
    <p:sldId id="257" r:id="rId7"/>
    <p:sldId id="258" r:id="rId8"/>
    <p:sldId id="259" r:id="rId9"/>
    <p:sldId id="266" r:id="rId10"/>
    <p:sldId id="265" r:id="rId11"/>
    <p:sldId id="264" r:id="rId12"/>
    <p:sldId id="261" r:id="rId13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kumimoji="0" sz="2800" b="0" i="1" u="none" strike="noStrike" cap="none" spc="28" normalizeH="0" baseline="0">
        <a:ln>
          <a:noFill/>
        </a:ln>
        <a:solidFill>
          <a:srgbClr val="5C5C5C"/>
        </a:solidFill>
        <a:effectLst/>
        <a:uFillTx/>
        <a:latin typeface="Iowan Old Style"/>
        <a:ea typeface="Iowan Old Style"/>
        <a:cs typeface="Iowan Old Style"/>
        <a:sym typeface="Iowan Old Style"/>
      </a:defRPr>
    </a:lvl1pPr>
    <a:lvl2pPr marL="0" marR="0" indent="22860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kumimoji="0" sz="2800" b="0" i="1" u="none" strike="noStrike" cap="none" spc="28" normalizeH="0" baseline="0">
        <a:ln>
          <a:noFill/>
        </a:ln>
        <a:solidFill>
          <a:srgbClr val="5C5C5C"/>
        </a:solidFill>
        <a:effectLst/>
        <a:uFillTx/>
        <a:latin typeface="Iowan Old Style"/>
        <a:ea typeface="Iowan Old Style"/>
        <a:cs typeface="Iowan Old Style"/>
        <a:sym typeface="Iowan Old Style"/>
      </a:defRPr>
    </a:lvl2pPr>
    <a:lvl3pPr marL="0" marR="0" indent="45720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kumimoji="0" sz="2800" b="0" i="1" u="none" strike="noStrike" cap="none" spc="28" normalizeH="0" baseline="0">
        <a:ln>
          <a:noFill/>
        </a:ln>
        <a:solidFill>
          <a:srgbClr val="5C5C5C"/>
        </a:solidFill>
        <a:effectLst/>
        <a:uFillTx/>
        <a:latin typeface="Iowan Old Style"/>
        <a:ea typeface="Iowan Old Style"/>
        <a:cs typeface="Iowan Old Style"/>
        <a:sym typeface="Iowan Old Style"/>
      </a:defRPr>
    </a:lvl3pPr>
    <a:lvl4pPr marL="0" marR="0" indent="68580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kumimoji="0" sz="2800" b="0" i="1" u="none" strike="noStrike" cap="none" spc="28" normalizeH="0" baseline="0">
        <a:ln>
          <a:noFill/>
        </a:ln>
        <a:solidFill>
          <a:srgbClr val="5C5C5C"/>
        </a:solidFill>
        <a:effectLst/>
        <a:uFillTx/>
        <a:latin typeface="Iowan Old Style"/>
        <a:ea typeface="Iowan Old Style"/>
        <a:cs typeface="Iowan Old Style"/>
        <a:sym typeface="Iowan Old Style"/>
      </a:defRPr>
    </a:lvl4pPr>
    <a:lvl5pPr marL="0" marR="0" indent="91440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kumimoji="0" sz="2800" b="0" i="1" u="none" strike="noStrike" cap="none" spc="28" normalizeH="0" baseline="0">
        <a:ln>
          <a:noFill/>
        </a:ln>
        <a:solidFill>
          <a:srgbClr val="5C5C5C"/>
        </a:solidFill>
        <a:effectLst/>
        <a:uFillTx/>
        <a:latin typeface="Iowan Old Style"/>
        <a:ea typeface="Iowan Old Style"/>
        <a:cs typeface="Iowan Old Style"/>
        <a:sym typeface="Iowan Old Style"/>
      </a:defRPr>
    </a:lvl5pPr>
    <a:lvl6pPr marL="0" marR="0" indent="114300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kumimoji="0" sz="2800" b="0" i="1" u="none" strike="noStrike" cap="none" spc="28" normalizeH="0" baseline="0">
        <a:ln>
          <a:noFill/>
        </a:ln>
        <a:solidFill>
          <a:srgbClr val="5C5C5C"/>
        </a:solidFill>
        <a:effectLst/>
        <a:uFillTx/>
        <a:latin typeface="Iowan Old Style"/>
        <a:ea typeface="Iowan Old Style"/>
        <a:cs typeface="Iowan Old Style"/>
        <a:sym typeface="Iowan Old Style"/>
      </a:defRPr>
    </a:lvl6pPr>
    <a:lvl7pPr marL="0" marR="0" indent="137160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kumimoji="0" sz="2800" b="0" i="1" u="none" strike="noStrike" cap="none" spc="28" normalizeH="0" baseline="0">
        <a:ln>
          <a:noFill/>
        </a:ln>
        <a:solidFill>
          <a:srgbClr val="5C5C5C"/>
        </a:solidFill>
        <a:effectLst/>
        <a:uFillTx/>
        <a:latin typeface="Iowan Old Style"/>
        <a:ea typeface="Iowan Old Style"/>
        <a:cs typeface="Iowan Old Style"/>
        <a:sym typeface="Iowan Old Style"/>
      </a:defRPr>
    </a:lvl7pPr>
    <a:lvl8pPr marL="0" marR="0" indent="160020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kumimoji="0" sz="2800" b="0" i="1" u="none" strike="noStrike" cap="none" spc="28" normalizeH="0" baseline="0">
        <a:ln>
          <a:noFill/>
        </a:ln>
        <a:solidFill>
          <a:srgbClr val="5C5C5C"/>
        </a:solidFill>
        <a:effectLst/>
        <a:uFillTx/>
        <a:latin typeface="Iowan Old Style"/>
        <a:ea typeface="Iowan Old Style"/>
        <a:cs typeface="Iowan Old Style"/>
        <a:sym typeface="Iowan Old Style"/>
      </a:defRPr>
    </a:lvl8pPr>
    <a:lvl9pPr marL="0" marR="0" indent="182880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kumimoji="0" sz="2800" b="0" i="1" u="none" strike="noStrike" cap="none" spc="28" normalizeH="0" baseline="0">
        <a:ln>
          <a:noFill/>
        </a:ln>
        <a:solidFill>
          <a:srgbClr val="5C5C5C"/>
        </a:solidFill>
        <a:effectLst/>
        <a:uFillTx/>
        <a:latin typeface="Iowan Old Style"/>
        <a:ea typeface="Iowan Old Style"/>
        <a:cs typeface="Iowan Old Style"/>
        <a:sym typeface="Iowan Old Style"/>
      </a:defRPr>
    </a:lvl9pPr>
  </p:defaultTextStyle>
  <p:extLst>
    <p:ext uri="{EFAFB233-063F-42B5-8137-9DF3F51BA10A}">
      <p15:sldGuideLst xmlns:p15="http://schemas.microsoft.com/office/powerpoint/2012/main">
        <p15:guide id="1" orient="horz" pos="3072">
          <p15:clr>
            <a:srgbClr val="A4A3A4"/>
          </p15:clr>
        </p15:guide>
        <p15:guide id="2" pos="409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Iowan Old Style"/>
          <a:ea typeface="Iowan Old Style"/>
          <a:cs typeface="Iowan Old Style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C5C5C"/>
              </a:solidFill>
              <a:prstDash val="solid"/>
              <a:miter lim="400000"/>
            </a:ln>
          </a:top>
          <a:bottom>
            <a:ln w="12700" cap="flat">
              <a:solidFill>
                <a:srgbClr val="5C5C5C"/>
              </a:solidFill>
              <a:prstDash val="solid"/>
              <a:miter lim="400000"/>
            </a:ln>
          </a:bottom>
          <a:insideH>
            <a:ln w="12700" cap="flat">
              <a:solidFill>
                <a:srgbClr val="5C5C5C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BCBCB">
              <a:alpha val="25000"/>
            </a:srgbClr>
          </a:solidFill>
        </a:fill>
      </a:tcStyle>
    </a:band2H>
    <a:firstCol>
      <a:tcTxStyle b="off" i="off">
        <a:font>
          <a:latin typeface="DIN Alternate"/>
          <a:ea typeface="DIN Alternate"/>
          <a:cs typeface="DIN Alternate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C5C5C"/>
              </a:solidFill>
              <a:prstDash val="solid"/>
              <a:miter lim="400000"/>
            </a:ln>
          </a:top>
          <a:bottom>
            <a:ln w="12700" cap="flat">
              <a:solidFill>
                <a:srgbClr val="5C5C5C"/>
              </a:solidFill>
              <a:prstDash val="solid"/>
              <a:miter lim="400000"/>
            </a:ln>
          </a:bottom>
          <a:insideH>
            <a:ln w="12700" cap="flat">
              <a:solidFill>
                <a:srgbClr val="5C5C5C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BCBCB">
              <a:alpha val="36000"/>
            </a:srgbClr>
          </a:solidFill>
        </a:fill>
      </a:tcStyle>
    </a:firstCol>
    <a:lastRow>
      <a:tcTxStyle b="off" i="off">
        <a:font>
          <a:latin typeface="DIN Alternate"/>
          <a:ea typeface="DIN Alternate"/>
          <a:cs typeface="DIN Alternate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C5C5C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5C5C5C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DIN Alternate"/>
          <a:ea typeface="DIN Alternate"/>
          <a:cs typeface="DIN Alternat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12700" cap="flat">
              <a:solidFill>
                <a:srgbClr val="EBEBE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-522454"/>
              <a:satOff val="1153"/>
              <a:lumOff val="13444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Iowan Old Style"/>
          <a:ea typeface="Iowan Old Style"/>
          <a:cs typeface="Iowan Old Style"/>
        </a:font>
        <a:schemeClr val="accent2">
          <a:satOff val="-3676"/>
          <a:lumOff val="-12171"/>
        </a:schemeClr>
      </a:tcTxStyle>
      <a:tcStyle>
        <a:tcBdr>
          <a:left>
            <a:ln w="12700" cap="flat">
              <a:solidFill>
                <a:srgbClr val="808251"/>
              </a:solidFill>
              <a:prstDash val="solid"/>
              <a:miter lim="400000"/>
            </a:ln>
          </a:left>
          <a:right>
            <a:ln w="12700" cap="flat">
              <a:solidFill>
                <a:srgbClr val="808251"/>
              </a:solidFill>
              <a:prstDash val="solid"/>
              <a:miter lim="400000"/>
            </a:ln>
          </a:right>
          <a:top>
            <a:ln w="12700" cap="flat">
              <a:solidFill>
                <a:srgbClr val="808251"/>
              </a:solidFill>
              <a:prstDash val="solid"/>
              <a:miter lim="400000"/>
            </a:ln>
          </a:top>
          <a:bottom>
            <a:ln w="12700" cap="flat">
              <a:solidFill>
                <a:srgbClr val="808251"/>
              </a:solidFill>
              <a:prstDash val="solid"/>
              <a:miter lim="400000"/>
            </a:ln>
          </a:bottom>
          <a:insideH>
            <a:ln w="12700" cap="flat">
              <a:solidFill>
                <a:srgbClr val="808251"/>
              </a:solidFill>
              <a:prstDash val="solid"/>
              <a:miter lim="400000"/>
            </a:ln>
          </a:insideH>
          <a:insideV>
            <a:ln w="12700" cap="flat">
              <a:solidFill>
                <a:srgbClr val="808251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A8A861">
              <a:alpha val="27000"/>
            </a:srgbClr>
          </a:solidFill>
        </a:fill>
      </a:tcStyle>
    </a:band2H>
    <a:firstCol>
      <a:tcTxStyle b="off" i="off">
        <a:font>
          <a:latin typeface="DIN Alternate"/>
          <a:ea typeface="DIN Alternate"/>
          <a:cs typeface="DIN Alternate"/>
        </a:font>
        <a:srgbClr val="FFFFFF"/>
      </a:tcTxStyle>
      <a:tcStyle>
        <a:tcBdr>
          <a:left>
            <a:ln w="12700" cap="flat">
              <a:solidFill>
                <a:srgbClr val="808251"/>
              </a:solidFill>
              <a:prstDash val="solid"/>
              <a:miter lim="400000"/>
            </a:ln>
          </a:left>
          <a:right>
            <a:ln w="12700" cap="flat">
              <a:solidFill>
                <a:srgbClr val="808251"/>
              </a:solidFill>
              <a:prstDash val="solid"/>
              <a:miter lim="400000"/>
            </a:ln>
          </a:right>
          <a:top>
            <a:ln w="12700" cap="flat">
              <a:solidFill>
                <a:srgbClr val="808251"/>
              </a:solidFill>
              <a:prstDash val="solid"/>
              <a:miter lim="400000"/>
            </a:ln>
          </a:top>
          <a:bottom>
            <a:ln w="12700" cap="flat">
              <a:solidFill>
                <a:srgbClr val="808251"/>
              </a:solidFill>
              <a:prstDash val="solid"/>
              <a:miter lim="400000"/>
            </a:ln>
          </a:bottom>
          <a:insideH>
            <a:ln w="12700" cap="flat">
              <a:solidFill>
                <a:srgbClr val="808251"/>
              </a:solidFill>
              <a:prstDash val="solid"/>
              <a:miter lim="400000"/>
            </a:ln>
          </a:insideH>
          <a:insideV>
            <a:ln w="12700" cap="flat">
              <a:solidFill>
                <a:srgbClr val="808251"/>
              </a:solidFill>
              <a:prstDash val="solid"/>
              <a:miter lim="400000"/>
            </a:ln>
          </a:insideV>
        </a:tcBdr>
        <a:fill>
          <a:solidFill>
            <a:srgbClr val="8F9541">
              <a:alpha val="75000"/>
            </a:srgbClr>
          </a:solidFill>
        </a:fill>
      </a:tcStyle>
    </a:firstCol>
    <a:lastRow>
      <a:tcTxStyle b="off" i="off">
        <a:font>
          <a:latin typeface="DIN Alternate"/>
          <a:ea typeface="DIN Alternate"/>
          <a:cs typeface="DIN Alternate"/>
        </a:font>
        <a:schemeClr val="accent2">
          <a:satOff val="-3676"/>
          <a:lumOff val="-12171"/>
        </a:schemeClr>
      </a:tcTxStyle>
      <a:tcStyle>
        <a:tcBdr>
          <a:left>
            <a:ln w="12700" cap="flat">
              <a:solidFill>
                <a:srgbClr val="808251"/>
              </a:solidFill>
              <a:prstDash val="solid"/>
              <a:miter lim="400000"/>
            </a:ln>
          </a:left>
          <a:right>
            <a:ln w="12700" cap="flat">
              <a:solidFill>
                <a:srgbClr val="808251"/>
              </a:solidFill>
              <a:prstDash val="solid"/>
              <a:miter lim="400000"/>
            </a:ln>
          </a:right>
          <a:top>
            <a:ln w="50800" cap="flat">
              <a:solidFill>
                <a:srgbClr val="808251"/>
              </a:solidFill>
              <a:prstDash val="solid"/>
              <a:miter lim="400000"/>
            </a:ln>
          </a:top>
          <a:bottom>
            <a:ln w="12700" cap="flat">
              <a:solidFill>
                <a:srgbClr val="808251"/>
              </a:solidFill>
              <a:prstDash val="solid"/>
              <a:miter lim="400000"/>
            </a:ln>
          </a:bottom>
          <a:insideH>
            <a:ln w="12700" cap="flat">
              <a:solidFill>
                <a:srgbClr val="808251"/>
              </a:solidFill>
              <a:prstDash val="solid"/>
              <a:miter lim="400000"/>
            </a:ln>
          </a:insideH>
          <a:insideV>
            <a:ln w="12700" cap="flat">
              <a:solidFill>
                <a:srgbClr val="808251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DIN Alternate"/>
          <a:ea typeface="DIN Alternate"/>
          <a:cs typeface="DIN Alternate"/>
        </a:font>
        <a:srgbClr val="FFFFFF"/>
      </a:tcTxStyle>
      <a:tcStyle>
        <a:tcBdr>
          <a:left>
            <a:ln w="12700" cap="flat">
              <a:solidFill>
                <a:srgbClr val="808251"/>
              </a:solidFill>
              <a:prstDash val="solid"/>
              <a:miter lim="400000"/>
            </a:ln>
          </a:left>
          <a:right>
            <a:ln w="12700" cap="flat">
              <a:solidFill>
                <a:srgbClr val="808251"/>
              </a:solidFill>
              <a:prstDash val="solid"/>
              <a:miter lim="400000"/>
            </a:ln>
          </a:right>
          <a:top>
            <a:ln w="12700" cap="flat">
              <a:solidFill>
                <a:srgbClr val="808251"/>
              </a:solidFill>
              <a:prstDash val="solid"/>
              <a:miter lim="400000"/>
            </a:ln>
          </a:top>
          <a:bottom>
            <a:ln w="12700" cap="flat">
              <a:solidFill>
                <a:srgbClr val="808251"/>
              </a:solidFill>
              <a:prstDash val="solid"/>
              <a:miter lim="400000"/>
            </a:ln>
          </a:bottom>
          <a:insideH>
            <a:ln w="12700" cap="flat">
              <a:solidFill>
                <a:srgbClr val="808251"/>
              </a:solidFill>
              <a:prstDash val="solid"/>
              <a:miter lim="400000"/>
            </a:ln>
          </a:insideH>
          <a:insideV>
            <a:ln w="12700" cap="flat">
              <a:solidFill>
                <a:srgbClr val="808251"/>
              </a:solidFill>
              <a:prstDash val="solid"/>
              <a:miter lim="400000"/>
            </a:ln>
          </a:insideV>
        </a:tcBdr>
        <a:fill>
          <a:solidFill>
            <a:srgbClr val="8F9541">
              <a:alpha val="75000"/>
            </a:srgbClr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Iowan Old Style"/>
          <a:ea typeface="Iowan Old Style"/>
          <a:cs typeface="Iowan Old Styl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DEF"/>
              </a:solidFill>
              <a:prstDash val="solid"/>
              <a:miter lim="400000"/>
            </a:ln>
          </a:top>
          <a:bottom>
            <a:ln w="12700" cap="flat">
              <a:solidFill>
                <a:srgbClr val="FFFDEF"/>
              </a:solidFill>
              <a:prstDash val="solid"/>
              <a:miter lim="400000"/>
            </a:ln>
          </a:bottom>
          <a:insideH>
            <a:ln w="12700" cap="flat">
              <a:solidFill>
                <a:srgbClr val="FFFDE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A8A861">
              <a:alpha val="27000"/>
            </a:srgbClr>
          </a:solidFill>
        </a:fill>
      </a:tcStyle>
    </a:band2H>
    <a:firstCol>
      <a:tcTxStyle b="off" i="off">
        <a:font>
          <a:latin typeface="DIN Alternate"/>
          <a:ea typeface="DIN Alternate"/>
          <a:cs typeface="DIN Alternate"/>
        </a:font>
        <a:srgbClr val="FFFFFF"/>
      </a:tcTxStyle>
      <a:tcStyle>
        <a:tcBdr>
          <a:left>
            <a:ln w="12700" cap="flat">
              <a:solidFill>
                <a:srgbClr val="FFFDEF"/>
              </a:solidFill>
              <a:prstDash val="solid"/>
              <a:miter lim="400000"/>
            </a:ln>
          </a:left>
          <a:right>
            <a:ln w="12700" cap="flat">
              <a:solidFill>
                <a:srgbClr val="FFFDEF"/>
              </a:solidFill>
              <a:prstDash val="solid"/>
              <a:miter lim="400000"/>
            </a:ln>
          </a:right>
          <a:top>
            <a:ln w="12700" cap="flat">
              <a:solidFill>
                <a:srgbClr val="FFFDEF"/>
              </a:solidFill>
              <a:prstDash val="solid"/>
              <a:miter lim="400000"/>
            </a:ln>
          </a:top>
          <a:bottom>
            <a:ln w="12700" cap="flat">
              <a:solidFill>
                <a:srgbClr val="FFFDEF"/>
              </a:solidFill>
              <a:prstDash val="solid"/>
              <a:miter lim="400000"/>
            </a:ln>
          </a:bottom>
          <a:insideH>
            <a:ln w="12700" cap="flat">
              <a:solidFill>
                <a:srgbClr val="FFFDE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DIN Alternate"/>
          <a:ea typeface="DIN Alternate"/>
          <a:cs typeface="DIN Alternat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DEF"/>
              </a:solidFill>
              <a:prstDash val="solid"/>
              <a:miter lim="400000"/>
            </a:ln>
          </a:top>
          <a:bottom>
            <a:ln w="12700" cap="flat">
              <a:solidFill>
                <a:srgbClr val="FFFDEF"/>
              </a:solidFill>
              <a:prstDash val="solid"/>
              <a:miter lim="400000"/>
            </a:ln>
          </a:bottom>
          <a:insideH>
            <a:ln w="12700" cap="flat">
              <a:solidFill>
                <a:srgbClr val="FFFDE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DIN Alternate"/>
          <a:ea typeface="DIN Alternate"/>
          <a:cs typeface="DIN Alternat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DEF"/>
              </a:solidFill>
              <a:prstDash val="solid"/>
              <a:miter lim="400000"/>
            </a:ln>
          </a:top>
          <a:bottom>
            <a:ln w="12700" cap="flat">
              <a:solidFill>
                <a:srgbClr val="FFFDEF"/>
              </a:solidFill>
              <a:prstDash val="solid"/>
              <a:miter lim="400000"/>
            </a:ln>
          </a:bottom>
          <a:insideH>
            <a:ln w="12700" cap="flat">
              <a:solidFill>
                <a:srgbClr val="FFFDE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F821DB8-F4EB-4A41-A1BA-3FCAFE7338EE}" styleName="">
    <a:tblBg/>
    <a:wholeTbl>
      <a:tcTxStyle b="off" i="off">
        <a:font>
          <a:latin typeface="Iowan Old Style"/>
          <a:ea typeface="Iowan Old Style"/>
          <a:cs typeface="Iowan Old Style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top>
          <a:bottom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bottom>
          <a:insideH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BCBCB">
              <a:alpha val="36000"/>
            </a:srgbClr>
          </a:solidFill>
        </a:fill>
      </a:tcStyle>
    </a:band2H>
    <a:firstCol>
      <a:tcTxStyle b="off" i="off">
        <a:font>
          <a:latin typeface="DIN Alternate"/>
          <a:ea typeface="DIN Alternate"/>
          <a:cs typeface="DIN Alternate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right>
          <a:top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top>
          <a:bottom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bottom>
          <a:insideH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DIN Alternate"/>
          <a:ea typeface="DIN Alternate"/>
          <a:cs typeface="DIN Alternat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DIN Alternate"/>
          <a:ea typeface="DIN Alternate"/>
          <a:cs typeface="DIN Alternat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bottom>
          <a:insideH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33BA23B1-9221-436E-865A-0063620EA4FD}" styleName="">
    <a:tblBg/>
    <a:wholeTbl>
      <a:tcTxStyle b="off" i="off">
        <a:font>
          <a:latin typeface="Iowan Old Style"/>
          <a:ea typeface="Iowan Old Style"/>
          <a:cs typeface="Iowan Old Style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BCBCB">
              <a:alpha val="25000"/>
            </a:srgbClr>
          </a:solidFill>
        </a:fill>
      </a:tcStyle>
    </a:wholeTbl>
    <a:band2H>
      <a:tcTxStyle/>
      <a:tcStyle>
        <a:tcBdr/>
        <a:fill>
          <a:solidFill>
            <a:srgbClr val="AEAEAE">
              <a:alpha val="25000"/>
            </a:srgbClr>
          </a:solidFill>
        </a:fill>
      </a:tcStyle>
    </a:band2H>
    <a:firstCol>
      <a:tcTxStyle b="off" i="off">
        <a:font>
          <a:latin typeface="DIN Alternate"/>
          <a:ea typeface="DIN Alternate"/>
          <a:cs typeface="DIN Alternate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797B80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BCBCB">
              <a:alpha val="25000"/>
            </a:srgbClr>
          </a:solidFill>
        </a:fill>
      </a:tcStyle>
    </a:firstCol>
    <a:lastRow>
      <a:tcTxStyle b="off" i="off">
        <a:font>
          <a:latin typeface="DIN Alternate"/>
          <a:ea typeface="DIN Alternate"/>
          <a:cs typeface="DIN Alternat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1504B">
              <a:alpha val="80000"/>
            </a:srgbClr>
          </a:solidFill>
        </a:fill>
      </a:tcStyle>
    </a:lastRow>
    <a:firstRow>
      <a:tcTxStyle b="off" i="off">
        <a:font>
          <a:latin typeface="DIN Alternate"/>
          <a:ea typeface="DIN Alternate"/>
          <a:cs typeface="DIN Alternat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1504B">
              <a:alpha val="80000"/>
            </a:srgbClr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Iowan Old Style"/>
          <a:ea typeface="Iowan Old Style"/>
          <a:cs typeface="Iowan Old Style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DIN Alternate"/>
          <a:ea typeface="DIN Alternate"/>
          <a:cs typeface="DIN Alternate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5C5C5C"/>
              </a:solidFill>
              <a:prstDash val="solid"/>
              <a:miter lim="400000"/>
            </a:ln>
          </a:right>
          <a:top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DIN Alternate"/>
          <a:ea typeface="DIN Alternate"/>
          <a:cs typeface="DIN Alternate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C5C5C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DIN Alternate"/>
          <a:ea typeface="DIN Alternate"/>
          <a:cs typeface="DIN Alternate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5C5C5C"/>
              </a:solidFill>
              <a:prstDash val="solid"/>
              <a:miter lim="400000"/>
            </a:ln>
          </a:bottom>
          <a:insideH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96"/>
  </p:normalViewPr>
  <p:slideViewPr>
    <p:cSldViewPr showGuides="1">
      <p:cViewPr>
        <p:scale>
          <a:sx n="47" d="100"/>
          <a:sy n="47" d="100"/>
        </p:scale>
        <p:origin x="2432" y="768"/>
      </p:cViewPr>
      <p:guideLst>
        <p:guide orient="horz" pos="3072"/>
        <p:guide pos="409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6" name="Shape 126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46781035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Line"/>
          <p:cNvSpPr>
            <a:spLocks noGrp="1"/>
          </p:cNvSpPr>
          <p:nvPr>
            <p:ph type="body" sz="quarter" idx="13"/>
          </p:nvPr>
        </p:nvSpPr>
        <p:spPr>
          <a:xfrm>
            <a:off x="571500" y="5588000"/>
            <a:ext cx="11875780" cy="3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  <a:round/>
          </a:ln>
        </p:spPr>
        <p:txBody>
          <a:bodyPr anchor="ctr">
            <a:noAutofit/>
          </a:bodyPr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2" name="Title Text"/>
          <p:cNvSpPr txBox="1">
            <a:spLocks noGrp="1"/>
          </p:cNvSpPr>
          <p:nvPr>
            <p:ph type="title"/>
          </p:nvPr>
        </p:nvSpPr>
        <p:spPr>
          <a:xfrm>
            <a:off x="571500" y="571500"/>
            <a:ext cx="11861800" cy="5181600"/>
          </a:xfrm>
          <a:prstGeom prst="rect">
            <a:avLst/>
          </a:prstGeom>
        </p:spPr>
        <p:txBody>
          <a:bodyPr anchor="b"/>
          <a:lstStyle>
            <a:lvl1pPr algn="ctr">
              <a:lnSpc>
                <a:spcPct val="80000"/>
              </a:lnSpc>
              <a:spcBef>
                <a:spcPts val="0"/>
              </a:spcBef>
              <a:defRPr sz="12100">
                <a:solidFill>
                  <a:srgbClr val="5C5C5C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71500" y="5676900"/>
            <a:ext cx="11861800" cy="326390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70000"/>
              </a:lnSpc>
              <a:spcBef>
                <a:spcPts val="0"/>
              </a:spcBef>
              <a:buSzTx/>
              <a:buFontTx/>
              <a:buNone/>
              <a:defRPr sz="4800" i="1">
                <a:solidFill>
                  <a:srgbClr val="747676"/>
                </a:solidFill>
              </a:defRPr>
            </a:lvl1pPr>
            <a:lvl2pPr marL="0" indent="228600" algn="ctr">
              <a:lnSpc>
                <a:spcPct val="70000"/>
              </a:lnSpc>
              <a:spcBef>
                <a:spcPts val="0"/>
              </a:spcBef>
              <a:buSzTx/>
              <a:buFontTx/>
              <a:buNone/>
              <a:defRPr sz="4800" i="1">
                <a:solidFill>
                  <a:srgbClr val="747676"/>
                </a:solidFill>
              </a:defRPr>
            </a:lvl2pPr>
            <a:lvl3pPr marL="0" indent="457200" algn="ctr">
              <a:lnSpc>
                <a:spcPct val="70000"/>
              </a:lnSpc>
              <a:spcBef>
                <a:spcPts val="0"/>
              </a:spcBef>
              <a:buSzTx/>
              <a:buFontTx/>
              <a:buNone/>
              <a:defRPr sz="4800" i="1">
                <a:solidFill>
                  <a:srgbClr val="747676"/>
                </a:solidFill>
              </a:defRPr>
            </a:lvl3pPr>
            <a:lvl4pPr marL="0" indent="685800" algn="ctr">
              <a:lnSpc>
                <a:spcPct val="70000"/>
              </a:lnSpc>
              <a:spcBef>
                <a:spcPts val="0"/>
              </a:spcBef>
              <a:buSzTx/>
              <a:buFontTx/>
              <a:buNone/>
              <a:defRPr sz="4800" i="1">
                <a:solidFill>
                  <a:srgbClr val="747676"/>
                </a:solidFill>
              </a:defRPr>
            </a:lvl4pPr>
            <a:lvl5pPr marL="0" indent="914400" algn="ctr">
              <a:lnSpc>
                <a:spcPct val="70000"/>
              </a:lnSpc>
              <a:spcBef>
                <a:spcPts val="0"/>
              </a:spcBef>
              <a:buSzTx/>
              <a:buFontTx/>
              <a:buNone/>
              <a:defRPr sz="4800" i="1">
                <a:solidFill>
                  <a:srgbClr val="747676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88552" y="9189156"/>
            <a:ext cx="309365" cy="3429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“"/>
          <p:cNvSpPr txBox="1"/>
          <p:nvPr/>
        </p:nvSpPr>
        <p:spPr>
          <a:xfrm>
            <a:off x="508000" y="1771650"/>
            <a:ext cx="1697832" cy="3175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1000" b="1" i="0" spc="0">
                <a:solidFill>
                  <a:srgbClr val="E4E4E4"/>
                </a:solidFill>
                <a:latin typeface="Baskerville"/>
                <a:ea typeface="Baskerville"/>
                <a:cs typeface="Baskerville"/>
                <a:sym typeface="Baskerville"/>
              </a:defRPr>
            </a:lvl1pPr>
          </a:lstStyle>
          <a:p>
            <a:r>
              <a:t>“</a:t>
            </a:r>
          </a:p>
        </p:txBody>
      </p:sp>
      <p:sp>
        <p:nvSpPr>
          <p:cNvPr id="102" name="Type a quote here."/>
          <p:cNvSpPr txBox="1">
            <a:spLocks noGrp="1"/>
          </p:cNvSpPr>
          <p:nvPr>
            <p:ph type="body" sz="quarter" idx="13"/>
          </p:nvPr>
        </p:nvSpPr>
        <p:spPr>
          <a:xfrm>
            <a:off x="1943100" y="3870536"/>
            <a:ext cx="10490200" cy="9398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spcBef>
                <a:spcPts val="1600"/>
              </a:spcBef>
              <a:buSzTx/>
              <a:buFontTx/>
              <a:buNone/>
              <a:defRPr sz="4800">
                <a:solidFill>
                  <a:srgbClr val="747676"/>
                </a:solidFill>
              </a:defRPr>
            </a:lvl1pPr>
          </a:lstStyle>
          <a:p>
            <a:r>
              <a:t>Type a quote here.</a:t>
            </a:r>
          </a:p>
        </p:txBody>
      </p:sp>
      <p:sp>
        <p:nvSpPr>
          <p:cNvPr id="103" name="-Johnny Appleseed"/>
          <p:cNvSpPr txBox="1">
            <a:spLocks noGrp="1"/>
          </p:cNvSpPr>
          <p:nvPr>
            <p:ph type="body" sz="quarter" idx="14"/>
          </p:nvPr>
        </p:nvSpPr>
        <p:spPr>
          <a:xfrm>
            <a:off x="1943100" y="7772400"/>
            <a:ext cx="10490200" cy="9398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lnSpc>
                <a:spcPct val="70000"/>
              </a:lnSpc>
              <a:spcBef>
                <a:spcPts val="1600"/>
              </a:spcBef>
              <a:buSzTx/>
              <a:buFontTx/>
              <a:buNone/>
              <a:defRPr sz="4800" i="1">
                <a:solidFill>
                  <a:srgbClr val="6B6D6D"/>
                </a:solidFill>
              </a:defRPr>
            </a:lvl1pPr>
          </a:lstStyle>
          <a:p>
            <a:r>
              <a:t>-Johnny Appleseed</a:t>
            </a:r>
          </a:p>
        </p:txBody>
      </p:sp>
      <p:sp>
        <p:nvSpPr>
          <p:cNvPr id="10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Image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1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BCBCB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Image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2" name="Rectangle"/>
          <p:cNvSpPr>
            <a:spLocks noGrp="1"/>
          </p:cNvSpPr>
          <p:nvPr>
            <p:ph type="body" sz="half" idx="14"/>
          </p:nvPr>
        </p:nvSpPr>
        <p:spPr>
          <a:xfrm>
            <a:off x="0" y="5422900"/>
            <a:ext cx="13004800" cy="3606800"/>
          </a:xfrm>
          <a:prstGeom prst="rect">
            <a:avLst/>
          </a:prstGeom>
          <a:solidFill>
            <a:srgbClr val="FFFFFF"/>
          </a:solidFill>
        </p:spPr>
        <p:txBody>
          <a:bodyPr anchor="ctr">
            <a:noAutofit/>
          </a:bodyPr>
          <a:lstStyle/>
          <a:p>
            <a:pPr marL="0" indent="0" algn="ctr">
              <a:spcBef>
                <a:spcPts val="0"/>
              </a:spcBef>
              <a:buSzTx/>
              <a:buFontTx/>
              <a:buNone/>
              <a:defRPr sz="2400">
                <a:latin typeface="DIN Alternate"/>
                <a:ea typeface="DIN Alternate"/>
                <a:cs typeface="DIN Alternate"/>
                <a:sym typeface="DIN Alternate"/>
              </a:defRPr>
            </a:pPr>
            <a:endParaRPr/>
          </a:p>
        </p:txBody>
      </p:sp>
      <p:sp>
        <p:nvSpPr>
          <p:cNvPr id="23" name="Line"/>
          <p:cNvSpPr>
            <a:spLocks noGrp="1"/>
          </p:cNvSpPr>
          <p:nvPr>
            <p:ph type="body" sz="quarter" idx="15"/>
          </p:nvPr>
        </p:nvSpPr>
        <p:spPr>
          <a:xfrm flipV="1">
            <a:off x="571500" y="7619996"/>
            <a:ext cx="11874500" cy="4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  <a:round/>
          </a:ln>
        </p:spPr>
        <p:txBody>
          <a:bodyPr anchor="ctr">
            <a:noAutofit/>
          </a:bodyPr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4" name="Title Text"/>
          <p:cNvSpPr txBox="1">
            <a:spLocks noGrp="1"/>
          </p:cNvSpPr>
          <p:nvPr>
            <p:ph type="title"/>
          </p:nvPr>
        </p:nvSpPr>
        <p:spPr>
          <a:xfrm>
            <a:off x="571500" y="5562600"/>
            <a:ext cx="11861800" cy="2209800"/>
          </a:xfrm>
          <a:prstGeom prst="rect">
            <a:avLst/>
          </a:prstGeom>
        </p:spPr>
        <p:txBody>
          <a:bodyPr anchor="b"/>
          <a:lstStyle>
            <a:lvl1pPr algn="r">
              <a:lnSpc>
                <a:spcPct val="80000"/>
              </a:lnSpc>
              <a:spcBef>
                <a:spcPts val="0"/>
              </a:spcBef>
              <a:defRPr sz="12100">
                <a:solidFill>
                  <a:srgbClr val="5C5C5C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571500" y="7670800"/>
            <a:ext cx="11861800" cy="1231900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sz="4800" i="1">
                <a:solidFill>
                  <a:srgbClr val="747676"/>
                </a:solidFill>
              </a:defRPr>
            </a:lvl1pPr>
            <a:lvl2pPr marL="0" indent="22860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sz="4800" i="1">
                <a:solidFill>
                  <a:srgbClr val="747676"/>
                </a:solidFill>
              </a:defRPr>
            </a:lvl2pPr>
            <a:lvl3pPr marL="0" indent="45720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sz="4800" i="1">
                <a:solidFill>
                  <a:srgbClr val="747676"/>
                </a:solidFill>
              </a:defRPr>
            </a:lvl3pPr>
            <a:lvl4pPr marL="0" indent="68580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sz="4800" i="1">
                <a:solidFill>
                  <a:srgbClr val="747676"/>
                </a:solidFill>
              </a:defRPr>
            </a:lvl4pPr>
            <a:lvl5pPr marL="0" indent="91440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sz="4800" i="1">
                <a:solidFill>
                  <a:srgbClr val="747676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92513" y="9194800"/>
            <a:ext cx="309365" cy="3429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BCBCB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Text"/>
          <p:cNvSpPr txBox="1">
            <a:spLocks noGrp="1"/>
          </p:cNvSpPr>
          <p:nvPr>
            <p:ph type="title"/>
          </p:nvPr>
        </p:nvSpPr>
        <p:spPr>
          <a:xfrm>
            <a:off x="571500" y="571500"/>
            <a:ext cx="11861800" cy="5181600"/>
          </a:xfrm>
          <a:prstGeom prst="rect">
            <a:avLst/>
          </a:prstGeom>
        </p:spPr>
        <p:txBody>
          <a:bodyPr anchor="b"/>
          <a:lstStyle>
            <a:lvl1pPr algn="ctr">
              <a:lnSpc>
                <a:spcPct val="80000"/>
              </a:lnSpc>
              <a:spcBef>
                <a:spcPts val="0"/>
              </a:spcBef>
              <a:defRPr sz="12100">
                <a:solidFill>
                  <a:srgbClr val="5C5C5C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83465" y="9189156"/>
            <a:ext cx="309365" cy="3429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Image"/>
          <p:cNvSpPr>
            <a:spLocks noGrp="1"/>
          </p:cNvSpPr>
          <p:nvPr>
            <p:ph type="pic" idx="13"/>
          </p:nvPr>
        </p:nvSpPr>
        <p:spPr>
          <a:xfrm>
            <a:off x="7531100" y="0"/>
            <a:ext cx="54737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42" name="Line"/>
          <p:cNvSpPr>
            <a:spLocks noGrp="1"/>
          </p:cNvSpPr>
          <p:nvPr>
            <p:ph type="body" sz="quarter" idx="14"/>
          </p:nvPr>
        </p:nvSpPr>
        <p:spPr>
          <a:xfrm flipV="1">
            <a:off x="571500" y="7619998"/>
            <a:ext cx="6451600" cy="3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  <a:round/>
          </a:ln>
        </p:spPr>
        <p:txBody>
          <a:bodyPr anchor="ctr">
            <a:noAutofit/>
          </a:bodyPr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43" name="Title Text"/>
          <p:cNvSpPr txBox="1">
            <a:spLocks noGrp="1"/>
          </p:cNvSpPr>
          <p:nvPr>
            <p:ph type="title"/>
          </p:nvPr>
        </p:nvSpPr>
        <p:spPr>
          <a:xfrm>
            <a:off x="571500" y="571500"/>
            <a:ext cx="6451600" cy="7213600"/>
          </a:xfrm>
          <a:prstGeom prst="rect">
            <a:avLst/>
          </a:prstGeom>
        </p:spPr>
        <p:txBody>
          <a:bodyPr anchor="b"/>
          <a:lstStyle>
            <a:lvl1pPr algn="r">
              <a:lnSpc>
                <a:spcPct val="80000"/>
              </a:lnSpc>
              <a:spcBef>
                <a:spcPts val="0"/>
              </a:spcBef>
              <a:defRPr sz="12100">
                <a:solidFill>
                  <a:srgbClr val="5C5C5C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4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571500" y="7670800"/>
            <a:ext cx="6451600" cy="1358900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sz="4800" i="1">
                <a:solidFill>
                  <a:srgbClr val="747676"/>
                </a:solidFill>
              </a:defRPr>
            </a:lvl1pPr>
            <a:lvl2pPr marL="0" indent="22860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sz="4800" i="1">
                <a:solidFill>
                  <a:srgbClr val="747676"/>
                </a:solidFill>
              </a:defRPr>
            </a:lvl2pPr>
            <a:lvl3pPr marL="0" indent="45720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sz="4800" i="1">
                <a:solidFill>
                  <a:srgbClr val="747676"/>
                </a:solidFill>
              </a:defRPr>
            </a:lvl3pPr>
            <a:lvl4pPr marL="0" indent="68580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sz="4800" i="1">
                <a:solidFill>
                  <a:srgbClr val="747676"/>
                </a:solidFill>
              </a:defRPr>
            </a:lvl4pPr>
            <a:lvl5pPr marL="0" indent="91440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sz="4800" i="1">
                <a:solidFill>
                  <a:srgbClr val="747676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92513" y="9194800"/>
            <a:ext cx="309365" cy="3429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BCBCB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Line"/>
          <p:cNvSpPr>
            <a:spLocks noGrp="1"/>
          </p:cNvSpPr>
          <p:nvPr>
            <p:ph type="body" sz="quarter" idx="13"/>
          </p:nvPr>
        </p:nvSpPr>
        <p:spPr>
          <a:xfrm>
            <a:off x="571500" y="1574800"/>
            <a:ext cx="11861800" cy="0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  <a:round/>
          </a:ln>
        </p:spPr>
        <p:txBody>
          <a:bodyPr anchor="ctr">
            <a:noAutofit/>
          </a:bodyPr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53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Line"/>
          <p:cNvSpPr>
            <a:spLocks noGrp="1"/>
          </p:cNvSpPr>
          <p:nvPr>
            <p:ph type="body" sz="quarter" idx="13"/>
          </p:nvPr>
        </p:nvSpPr>
        <p:spPr>
          <a:xfrm>
            <a:off x="571500" y="1574800"/>
            <a:ext cx="11861800" cy="0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  <a:round/>
          </a:ln>
        </p:spPr>
        <p:txBody>
          <a:bodyPr anchor="ctr">
            <a:noAutofit/>
          </a:bodyPr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62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3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Image"/>
          <p:cNvSpPr>
            <a:spLocks noGrp="1"/>
          </p:cNvSpPr>
          <p:nvPr>
            <p:ph type="pic" idx="13"/>
          </p:nvPr>
        </p:nvSpPr>
        <p:spPr>
          <a:xfrm>
            <a:off x="0" y="0"/>
            <a:ext cx="64389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72" name="Line"/>
          <p:cNvSpPr>
            <a:spLocks noGrp="1"/>
          </p:cNvSpPr>
          <p:nvPr>
            <p:ph type="body" sz="quarter" idx="14"/>
          </p:nvPr>
        </p:nvSpPr>
        <p:spPr>
          <a:xfrm>
            <a:off x="7023100" y="1574800"/>
            <a:ext cx="5397500" cy="0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  <a:round/>
          </a:ln>
        </p:spPr>
        <p:txBody>
          <a:bodyPr anchor="ctr">
            <a:noAutofit/>
          </a:bodyPr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73" name="Title Text"/>
          <p:cNvSpPr txBox="1">
            <a:spLocks noGrp="1"/>
          </p:cNvSpPr>
          <p:nvPr>
            <p:ph type="title"/>
          </p:nvPr>
        </p:nvSpPr>
        <p:spPr>
          <a:xfrm>
            <a:off x="7023100" y="723900"/>
            <a:ext cx="5397500" cy="7239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74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7023100" y="1803400"/>
            <a:ext cx="5397500" cy="7226300"/>
          </a:xfrm>
          <a:prstGeom prst="rect">
            <a:avLst/>
          </a:prstGeom>
        </p:spPr>
        <p:txBody>
          <a:bodyPr/>
          <a:lstStyle>
            <a:lvl1pPr marL="406400" indent="-406400">
              <a:defRPr sz="2800"/>
            </a:lvl1pPr>
            <a:lvl2pPr marL="812800" indent="-406400">
              <a:defRPr sz="2800"/>
            </a:lvl2pPr>
            <a:lvl3pPr marL="1219200" indent="-406400">
              <a:defRPr sz="2800"/>
            </a:lvl3pPr>
            <a:lvl4pPr marL="1625600" indent="-406400">
              <a:defRPr sz="2800"/>
            </a:lvl4pPr>
            <a:lvl5pPr marL="2032000" indent="-406400"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Image"/>
          <p:cNvSpPr>
            <a:spLocks noGrp="1"/>
          </p:cNvSpPr>
          <p:nvPr>
            <p:ph type="pic" idx="13"/>
          </p:nvPr>
        </p:nvSpPr>
        <p:spPr>
          <a:xfrm>
            <a:off x="571500" y="571500"/>
            <a:ext cx="7429500" cy="73152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91" name="Image"/>
          <p:cNvSpPr>
            <a:spLocks noGrp="1"/>
          </p:cNvSpPr>
          <p:nvPr>
            <p:ph type="pic" sz="quarter" idx="14"/>
          </p:nvPr>
        </p:nvSpPr>
        <p:spPr>
          <a:xfrm>
            <a:off x="8128000" y="571500"/>
            <a:ext cx="4305300" cy="3594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92" name="Image"/>
          <p:cNvSpPr>
            <a:spLocks noGrp="1"/>
          </p:cNvSpPr>
          <p:nvPr>
            <p:ph type="pic" sz="quarter" idx="15"/>
          </p:nvPr>
        </p:nvSpPr>
        <p:spPr>
          <a:xfrm>
            <a:off x="8128000" y="4292600"/>
            <a:ext cx="4305300" cy="3594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9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571500" y="8051800"/>
            <a:ext cx="11861800" cy="13335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400"/>
              </a:spcBef>
              <a:buSzTx/>
              <a:buFontTx/>
              <a:buNone/>
              <a:defRPr sz="2800" i="1" spc="28"/>
            </a:lvl1pPr>
            <a:lvl2pPr marL="0" indent="228600">
              <a:spcBef>
                <a:spcPts val="1400"/>
              </a:spcBef>
              <a:buSzTx/>
              <a:buFontTx/>
              <a:buNone/>
              <a:defRPr sz="2800" i="1" spc="28"/>
            </a:lvl2pPr>
            <a:lvl3pPr marL="0" indent="457200">
              <a:spcBef>
                <a:spcPts val="1400"/>
              </a:spcBef>
              <a:buSzTx/>
              <a:buFontTx/>
              <a:buNone/>
              <a:defRPr sz="2800" i="1" spc="28"/>
            </a:lvl3pPr>
            <a:lvl4pPr marL="0" indent="685800">
              <a:spcBef>
                <a:spcPts val="1400"/>
              </a:spcBef>
              <a:buSzTx/>
              <a:buFontTx/>
              <a:buNone/>
              <a:defRPr sz="2800" i="1" spc="28"/>
            </a:lvl4pPr>
            <a:lvl5pPr marL="0" indent="914400">
              <a:spcBef>
                <a:spcPts val="1400"/>
              </a:spcBef>
              <a:buSzTx/>
              <a:buFontTx/>
              <a:buNone/>
              <a:defRPr sz="2800" i="1" spc="28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571500" y="723900"/>
            <a:ext cx="11861800" cy="723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571500" y="1803400"/>
            <a:ext cx="11861800" cy="7226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81047" y="9194800"/>
            <a:ext cx="309365" cy="3429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r">
              <a:spcBef>
                <a:spcPts val="0"/>
              </a:spcBef>
              <a:defRPr sz="1600" i="0" spc="0">
                <a:solidFill>
                  <a:srgbClr val="747676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sz="5200" b="0" i="0" u="none" strike="noStrike" cap="all" spc="0" baseline="0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DIN Condensed"/>
        </a:defRPr>
      </a:lvl1pPr>
      <a:lvl2pPr marL="0" marR="0" indent="22860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sz="5200" b="0" i="0" u="none" strike="noStrike" cap="all" spc="0" baseline="0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DIN Condensed"/>
        </a:defRPr>
      </a:lvl2pPr>
      <a:lvl3pPr marL="0" marR="0" indent="45720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sz="5200" b="0" i="0" u="none" strike="noStrike" cap="all" spc="0" baseline="0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DIN Condensed"/>
        </a:defRPr>
      </a:lvl3pPr>
      <a:lvl4pPr marL="0" marR="0" indent="68580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sz="5200" b="0" i="0" u="none" strike="noStrike" cap="all" spc="0" baseline="0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DIN Condensed"/>
        </a:defRPr>
      </a:lvl4pPr>
      <a:lvl5pPr marL="0" marR="0" indent="91440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sz="5200" b="0" i="0" u="none" strike="noStrike" cap="all" spc="0" baseline="0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DIN Condensed"/>
        </a:defRPr>
      </a:lvl5pPr>
      <a:lvl6pPr marL="0" marR="0" indent="114300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sz="5200" b="0" i="0" u="none" strike="noStrike" cap="all" spc="0" baseline="0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DIN Condensed"/>
        </a:defRPr>
      </a:lvl6pPr>
      <a:lvl7pPr marL="0" marR="0" indent="137160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sz="5200" b="0" i="0" u="none" strike="noStrike" cap="all" spc="0" baseline="0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DIN Condensed"/>
        </a:defRPr>
      </a:lvl7pPr>
      <a:lvl8pPr marL="0" marR="0" indent="160020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sz="5200" b="0" i="0" u="none" strike="noStrike" cap="all" spc="0" baseline="0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DIN Condensed"/>
        </a:defRPr>
      </a:lvl8pPr>
      <a:lvl9pPr marL="0" marR="0" indent="182880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sz="5200" b="0" i="0" u="none" strike="noStrike" cap="all" spc="0" baseline="0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DIN Condensed"/>
        </a:defRPr>
      </a:lvl9pPr>
    </p:titleStyle>
    <p:bodyStyle>
      <a:lvl1pPr marL="4699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sz="3200" b="0" i="0" u="none" strike="noStrike" cap="none" spc="0" baseline="0">
          <a:ln>
            <a:noFill/>
          </a:ln>
          <a:solidFill>
            <a:srgbClr val="5C5C5C"/>
          </a:solidFill>
          <a:uFillTx/>
          <a:latin typeface="Iowan Old Style"/>
          <a:ea typeface="Iowan Old Style"/>
          <a:cs typeface="Iowan Old Style"/>
          <a:sym typeface="Iowan Old Style"/>
        </a:defRPr>
      </a:lvl1pPr>
      <a:lvl2pPr marL="9398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sz="3200" b="0" i="0" u="none" strike="noStrike" cap="none" spc="0" baseline="0">
          <a:ln>
            <a:noFill/>
          </a:ln>
          <a:solidFill>
            <a:srgbClr val="5C5C5C"/>
          </a:solidFill>
          <a:uFillTx/>
          <a:latin typeface="Iowan Old Style"/>
          <a:ea typeface="Iowan Old Style"/>
          <a:cs typeface="Iowan Old Style"/>
          <a:sym typeface="Iowan Old Style"/>
        </a:defRPr>
      </a:lvl2pPr>
      <a:lvl3pPr marL="14097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sz="3200" b="0" i="0" u="none" strike="noStrike" cap="none" spc="0" baseline="0">
          <a:ln>
            <a:noFill/>
          </a:ln>
          <a:solidFill>
            <a:srgbClr val="5C5C5C"/>
          </a:solidFill>
          <a:uFillTx/>
          <a:latin typeface="Iowan Old Style"/>
          <a:ea typeface="Iowan Old Style"/>
          <a:cs typeface="Iowan Old Style"/>
          <a:sym typeface="Iowan Old Style"/>
        </a:defRPr>
      </a:lvl3pPr>
      <a:lvl4pPr marL="18796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sz="3200" b="0" i="0" u="none" strike="noStrike" cap="none" spc="0" baseline="0">
          <a:ln>
            <a:noFill/>
          </a:ln>
          <a:solidFill>
            <a:srgbClr val="5C5C5C"/>
          </a:solidFill>
          <a:uFillTx/>
          <a:latin typeface="Iowan Old Style"/>
          <a:ea typeface="Iowan Old Style"/>
          <a:cs typeface="Iowan Old Style"/>
          <a:sym typeface="Iowan Old Style"/>
        </a:defRPr>
      </a:lvl4pPr>
      <a:lvl5pPr marL="23495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sz="3200" b="0" i="0" u="none" strike="noStrike" cap="none" spc="0" baseline="0">
          <a:ln>
            <a:noFill/>
          </a:ln>
          <a:solidFill>
            <a:srgbClr val="5C5C5C"/>
          </a:solidFill>
          <a:uFillTx/>
          <a:latin typeface="Iowan Old Style"/>
          <a:ea typeface="Iowan Old Style"/>
          <a:cs typeface="Iowan Old Style"/>
          <a:sym typeface="Iowan Old Style"/>
        </a:defRPr>
      </a:lvl5pPr>
      <a:lvl6pPr marL="28194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sz="3200" b="0" i="0" u="none" strike="noStrike" cap="none" spc="0" baseline="0">
          <a:ln>
            <a:noFill/>
          </a:ln>
          <a:solidFill>
            <a:srgbClr val="5C5C5C"/>
          </a:solidFill>
          <a:uFillTx/>
          <a:latin typeface="Iowan Old Style"/>
          <a:ea typeface="Iowan Old Style"/>
          <a:cs typeface="Iowan Old Style"/>
          <a:sym typeface="Iowan Old Style"/>
        </a:defRPr>
      </a:lvl6pPr>
      <a:lvl7pPr marL="32893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sz="3200" b="0" i="0" u="none" strike="noStrike" cap="none" spc="0" baseline="0">
          <a:ln>
            <a:noFill/>
          </a:ln>
          <a:solidFill>
            <a:srgbClr val="5C5C5C"/>
          </a:solidFill>
          <a:uFillTx/>
          <a:latin typeface="Iowan Old Style"/>
          <a:ea typeface="Iowan Old Style"/>
          <a:cs typeface="Iowan Old Style"/>
          <a:sym typeface="Iowan Old Style"/>
        </a:defRPr>
      </a:lvl7pPr>
      <a:lvl8pPr marL="37592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sz="3200" b="0" i="0" u="none" strike="noStrike" cap="none" spc="0" baseline="0">
          <a:ln>
            <a:noFill/>
          </a:ln>
          <a:solidFill>
            <a:srgbClr val="5C5C5C"/>
          </a:solidFill>
          <a:uFillTx/>
          <a:latin typeface="Iowan Old Style"/>
          <a:ea typeface="Iowan Old Style"/>
          <a:cs typeface="Iowan Old Style"/>
          <a:sym typeface="Iowan Old Style"/>
        </a:defRPr>
      </a:lvl8pPr>
      <a:lvl9pPr marL="42291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sz="3200" b="0" i="0" u="none" strike="noStrike" cap="none" spc="0" baseline="0">
          <a:ln>
            <a:noFill/>
          </a:ln>
          <a:solidFill>
            <a:srgbClr val="5C5C5C"/>
          </a:solidFill>
          <a:uFillTx/>
          <a:latin typeface="Iowan Old Style"/>
          <a:ea typeface="Iowan Old Style"/>
          <a:cs typeface="Iowan Old Style"/>
          <a:sym typeface="Iowan Old Style"/>
        </a:defRPr>
      </a:lvl9pPr>
    </p:bodyStyle>
    <p:otherStyle>
      <a:lvl1pPr marL="0" marR="0" indent="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1pPr>
      <a:lvl2pPr marL="0" marR="0" indent="2286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2pPr>
      <a:lvl3pPr marL="0" marR="0" indent="4572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3pPr>
      <a:lvl4pPr marL="0" marR="0" indent="6858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4pPr>
      <a:lvl5pPr marL="0" marR="0" indent="9144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5pPr>
      <a:lvl6pPr marL="0" marR="0" indent="11430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6pPr>
      <a:lvl7pPr marL="0" marR="0" indent="13716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7pPr>
      <a:lvl8pPr marL="0" marR="0" indent="16002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8pPr>
      <a:lvl9pPr marL="0" marR="0" indent="18288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.jpe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Image" descr="Image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/>
          </a:blip>
          <a:srcRect l="34155" t="129" r="9870" b="129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29" name="Line"/>
          <p:cNvSpPr>
            <a:spLocks noGrp="1"/>
          </p:cNvSpPr>
          <p:nvPr>
            <p:ph type="body" idx="14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30" name="Digital scholarship Ecosystem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ctr">
            <a:normAutofit/>
          </a:bodyPr>
          <a:lstStyle/>
          <a:p>
            <a:pPr algn="l"/>
            <a:r>
              <a:rPr lang="en-US" sz="5400" dirty="0" smtClean="0"/>
              <a:t>Topic modeling </a:t>
            </a:r>
            <a:br>
              <a:rPr lang="en-US" sz="5400" dirty="0" smtClean="0"/>
            </a:br>
            <a:r>
              <a:rPr lang="en-US" sz="5400" dirty="0"/>
              <a:t/>
            </a:r>
            <a:br>
              <a:rPr lang="en-US" sz="5400" dirty="0"/>
            </a:br>
            <a:r>
              <a:rPr lang="en-US" sz="5400" dirty="0" smtClean="0"/>
              <a:t> text Analysis</a:t>
            </a:r>
            <a:endParaRPr sz="5400" dirty="0"/>
          </a:p>
        </p:txBody>
      </p:sp>
      <p:sp>
        <p:nvSpPr>
          <p:cNvPr id="131" name="In UCLA Library"/>
          <p:cNvSpPr txBox="1">
            <a:spLocks noGrp="1"/>
          </p:cNvSpPr>
          <p:nvPr>
            <p:ph type="body" sz="quarter" idx="1"/>
          </p:nvPr>
        </p:nvSpPr>
        <p:spPr>
          <a:xfrm>
            <a:off x="177800" y="6324600"/>
            <a:ext cx="7353300" cy="31242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3200" dirty="0" smtClean="0"/>
              <a:t>Zoe Borovsky, PhD</a:t>
            </a:r>
          </a:p>
          <a:p>
            <a:endParaRPr lang="en-US" sz="3200" dirty="0" smtClean="0"/>
          </a:p>
          <a:p>
            <a:pPr>
              <a:lnSpc>
                <a:spcPct val="100000"/>
              </a:lnSpc>
            </a:pPr>
            <a:r>
              <a:rPr lang="en-US" sz="3300" dirty="0" smtClean="0"/>
              <a:t>Librarian for Digital Research and Scholarship</a:t>
            </a:r>
          </a:p>
          <a:p>
            <a:r>
              <a:rPr lang="en-US" sz="3300" dirty="0" smtClean="0"/>
              <a:t>zoe@library.ucla.edu</a:t>
            </a:r>
            <a:endParaRPr sz="3300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Image" descr="Image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/>
          </a:blip>
          <a:srcRect l="34155" t="129" r="9870" b="129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29" name="Line"/>
          <p:cNvSpPr>
            <a:spLocks noGrp="1"/>
          </p:cNvSpPr>
          <p:nvPr>
            <p:ph type="body" idx="14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30" name="Digital scholarship Ecosystem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ctr">
            <a:normAutofit/>
          </a:bodyPr>
          <a:lstStyle/>
          <a:p>
            <a:pPr algn="l"/>
            <a:r>
              <a:rPr lang="en-US" sz="5400" dirty="0" smtClean="0"/>
              <a:t>Let’s give it a whirl</a:t>
            </a:r>
            <a:endParaRPr sz="5400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24067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182429520_1646x1646.jpeg" descr="182429520_1646x1646.jpeg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/>
          </a:blip>
          <a:srcRect l="16992" r="16992"/>
          <a:stretch>
            <a:fillRect/>
          </a:stretch>
        </p:blipFill>
        <p:spPr>
          <a:xfrm>
            <a:off x="-15240" y="0"/>
            <a:ext cx="6502400" cy="9753600"/>
          </a:xfrm>
          <a:prstGeom prst="rect">
            <a:avLst/>
          </a:prstGeom>
        </p:spPr>
      </p:pic>
      <p:sp>
        <p:nvSpPr>
          <p:cNvPr id="134" name="Line"/>
          <p:cNvSpPr>
            <a:spLocks noGrp="1"/>
          </p:cNvSpPr>
          <p:nvPr>
            <p:ph type="body" idx="14"/>
          </p:nvPr>
        </p:nvSpPr>
        <p:spPr>
          <a:xfrm>
            <a:off x="7112000" y="1981200"/>
            <a:ext cx="5397500" cy="0"/>
          </a:xfrm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35" name="An Incubator"/>
          <p:cNvSpPr txBox="1">
            <a:spLocks noGrp="1"/>
          </p:cNvSpPr>
          <p:nvPr>
            <p:ph type="title"/>
          </p:nvPr>
        </p:nvSpPr>
        <p:spPr>
          <a:xfrm>
            <a:off x="7023100" y="723900"/>
            <a:ext cx="5397500" cy="1181100"/>
          </a:xfrm>
          <a:prstGeom prst="rect">
            <a:avLst/>
          </a:prstGeom>
        </p:spPr>
        <p:txBody>
          <a:bodyPr>
            <a:noAutofit/>
          </a:bodyPr>
          <a:lstStyle>
            <a:lvl1pPr defTabSz="543305">
              <a:spcBef>
                <a:spcPts val="2100"/>
              </a:spcBef>
              <a:defRPr sz="4836"/>
            </a:lvl1pPr>
          </a:lstStyle>
          <a:p>
            <a:r>
              <a:rPr lang="en-US" sz="3200" dirty="0" smtClean="0"/>
              <a:t>Libraries and </a:t>
            </a:r>
            <a:br>
              <a:rPr lang="en-US" sz="3200" dirty="0" smtClean="0"/>
            </a:br>
            <a:r>
              <a:rPr lang="en-US" sz="3200" dirty="0" smtClean="0"/>
              <a:t>Digital Scholarship</a:t>
            </a:r>
            <a:endParaRPr sz="3200" dirty="0"/>
          </a:p>
        </p:txBody>
      </p:sp>
      <p:sp>
        <p:nvSpPr>
          <p:cNvPr id="136" name="Deep-dive during the summer…"/>
          <p:cNvSpPr txBox="1">
            <a:spLocks noGrp="1"/>
          </p:cNvSpPr>
          <p:nvPr>
            <p:ph type="body" sz="half" idx="1"/>
          </p:nvPr>
        </p:nvSpPr>
        <p:spPr>
          <a:xfrm>
            <a:off x="6671617" y="3429000"/>
            <a:ext cx="5774383" cy="5499100"/>
          </a:xfrm>
          <a:prstGeom prst="rect">
            <a:avLst/>
          </a:prstGeom>
        </p:spPr>
        <p:txBody>
          <a:bodyPr/>
          <a:lstStyle/>
          <a:p>
            <a:pPr marL="411162" indent="-411162">
              <a:buSzPct val="45000"/>
              <a:buFontTx/>
              <a:buBlip>
                <a:blip r:embed="rId3"/>
              </a:buBlip>
            </a:pPr>
            <a:r>
              <a:rPr lang="en-US" dirty="0" smtClean="0"/>
              <a:t>Libraries digitize content</a:t>
            </a:r>
            <a:endParaRPr dirty="0"/>
          </a:p>
          <a:p>
            <a:pPr marL="411162" indent="-411162">
              <a:buSzPct val="45000"/>
              <a:buFontTx/>
              <a:buBlip>
                <a:blip r:embed="rId3"/>
              </a:buBlip>
            </a:pPr>
            <a:r>
              <a:rPr lang="en-US" dirty="0" smtClean="0"/>
              <a:t>Researchers analyze </a:t>
            </a:r>
          </a:p>
          <a:p>
            <a:pPr marL="411162" indent="-411162">
              <a:buSzPct val="45000"/>
              <a:buFontTx/>
              <a:buBlip>
                <a:blip r:embed="rId3"/>
              </a:buBlip>
            </a:pPr>
            <a:endParaRPr lang="en-US" dirty="0"/>
          </a:p>
          <a:p>
            <a:pPr marL="411162" indent="-411162">
              <a:buSzPct val="45000"/>
              <a:buFontTx/>
              <a:buBlip>
                <a:blip r:embed="rId3"/>
              </a:buBlip>
            </a:pPr>
            <a:r>
              <a:rPr lang="en-US" dirty="0" smtClean="0"/>
              <a:t>Collections as data: opens up new areas of joint work, critical collecting, categorizing</a:t>
            </a:r>
          </a:p>
          <a:p>
            <a:pPr marL="411162" indent="-411162">
              <a:buSzPct val="45000"/>
              <a:buFontTx/>
              <a:buBlip>
                <a:blip r:embed="rId3"/>
              </a:buBlip>
            </a:pPr>
            <a:r>
              <a:rPr lang="en-US" dirty="0" smtClean="0"/>
              <a:t>Norwegian Nat’l Library topic-modeled their entire library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0212143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Let’s Give it a whirl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608916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" descr="Image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/>
          </a:blip>
          <a:srcRect t="12500" b="12500"/>
          <a:stretch>
            <a:fillRect/>
          </a:stretch>
        </p:blipFill>
        <p:spPr>
          <a:xfrm>
            <a:off x="-23091" y="0"/>
            <a:ext cx="13004800" cy="9753600"/>
          </a:xfrm>
          <a:prstGeom prst="rect">
            <a:avLst/>
          </a:prstGeom>
        </p:spPr>
      </p:pic>
      <p:sp>
        <p:nvSpPr>
          <p:cNvPr id="9" name="Text Placeholder 8"/>
          <p:cNvSpPr>
            <a:spLocks noGrp="1"/>
          </p:cNvSpPr>
          <p:nvPr>
            <p:ph type="body" sz="half" idx="14"/>
          </p:nvPr>
        </p:nvSpPr>
        <p:spPr>
          <a:xfrm>
            <a:off x="0" y="2438400"/>
            <a:ext cx="13004800" cy="6591300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"/>
          </p:nvPr>
        </p:nvSpPr>
        <p:spPr>
          <a:xfrm>
            <a:off x="330200" y="3124200"/>
            <a:ext cx="12103100" cy="5778500"/>
          </a:xfrm>
        </p:spPr>
        <p:txBody>
          <a:bodyPr/>
          <a:lstStyle/>
          <a:p>
            <a:r>
              <a:rPr lang="en-US" smtClean="0"/>
              <a:t>Today’s schedule</a:t>
            </a:r>
          </a:p>
          <a:p>
            <a:pPr marL="685800" indent="-685800" algn="l">
              <a:buFont typeface="Arial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3113371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182429520_1646x1646.jpeg" descr="182429520_1646x1646.jpeg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/>
          </a:blip>
          <a:srcRect l="16992" r="16992"/>
          <a:stretch>
            <a:fillRect/>
          </a:stretch>
        </p:blipFill>
        <p:spPr>
          <a:xfrm>
            <a:off x="-1727200" y="5080"/>
            <a:ext cx="6438900" cy="9753600"/>
          </a:xfrm>
          <a:prstGeom prst="rect">
            <a:avLst/>
          </a:prstGeom>
        </p:spPr>
      </p:pic>
      <p:sp>
        <p:nvSpPr>
          <p:cNvPr id="153" name="Line"/>
          <p:cNvSpPr>
            <a:spLocks noGrp="1"/>
          </p:cNvSpPr>
          <p:nvPr>
            <p:ph type="body" idx="14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54" name="Lessons learned"/>
          <p:cNvSpPr txBox="1">
            <a:spLocks noGrp="1"/>
          </p:cNvSpPr>
          <p:nvPr>
            <p:ph type="title"/>
          </p:nvPr>
        </p:nvSpPr>
        <p:spPr>
          <a:xfrm>
            <a:off x="4902200" y="723900"/>
            <a:ext cx="7848600" cy="1333500"/>
          </a:xfrm>
          <a:prstGeom prst="rect">
            <a:avLst/>
          </a:prstGeom>
        </p:spPr>
        <p:txBody>
          <a:bodyPr>
            <a:normAutofit/>
          </a:bodyPr>
          <a:lstStyle>
            <a:lvl1pPr defTabSz="543305">
              <a:spcBef>
                <a:spcPts val="2100"/>
              </a:spcBef>
              <a:defRPr sz="4836"/>
            </a:lvl1pPr>
          </a:lstStyle>
          <a:p>
            <a:r>
              <a:rPr lang="en-US" dirty="0" smtClean="0"/>
              <a:t>What is Topic Modeling?</a:t>
            </a:r>
            <a:endParaRPr dirty="0"/>
          </a:p>
        </p:txBody>
      </p:sp>
      <p:sp>
        <p:nvSpPr>
          <p:cNvPr id="155" name="Consensus can be a roadblock, because…"/>
          <p:cNvSpPr txBox="1">
            <a:spLocks noGrp="1"/>
          </p:cNvSpPr>
          <p:nvPr>
            <p:ph type="body" sz="half" idx="1"/>
          </p:nvPr>
        </p:nvSpPr>
        <p:spPr>
          <a:xfrm>
            <a:off x="4978400" y="2057400"/>
            <a:ext cx="7442200" cy="6972300"/>
          </a:xfrm>
          <a:prstGeom prst="rect">
            <a:avLst/>
          </a:prstGeom>
        </p:spPr>
        <p:txBody>
          <a:bodyPr/>
          <a:lstStyle/>
          <a:p>
            <a:pPr marL="394715" indent="-394715" defTabSz="560831">
              <a:spcBef>
                <a:spcPts val="1700"/>
              </a:spcBef>
              <a:buSzPct val="45000"/>
              <a:buFontTx/>
              <a:buBlip>
                <a:blip r:embed="rId3"/>
              </a:buBlip>
              <a:defRPr sz="2688"/>
            </a:pPr>
            <a:r>
              <a:rPr lang="en-US" dirty="0"/>
              <a:t>Topic modeling is a kind of text </a:t>
            </a:r>
            <a:r>
              <a:rPr lang="en-US" dirty="0" smtClean="0"/>
              <a:t>mining</a:t>
            </a:r>
          </a:p>
          <a:p>
            <a:pPr marL="394715" indent="-394715" defTabSz="560831">
              <a:spcBef>
                <a:spcPts val="1700"/>
              </a:spcBef>
              <a:buSzPct val="45000"/>
              <a:buFontTx/>
              <a:buBlip>
                <a:blip r:embed="rId3"/>
              </a:buBlip>
              <a:defRPr sz="2688"/>
            </a:pPr>
            <a:r>
              <a:rPr lang="en-US" dirty="0" smtClean="0"/>
              <a:t>It allows researchers </a:t>
            </a:r>
            <a:r>
              <a:rPr lang="en-US" dirty="0"/>
              <a:t>to analyze a very large corpus to see what “topics” it contains and how those topics are </a:t>
            </a:r>
            <a:r>
              <a:rPr lang="en-US" dirty="0" smtClean="0"/>
              <a:t>distributed</a:t>
            </a:r>
          </a:p>
          <a:p>
            <a:pPr marL="394715" indent="-394715" defTabSz="560831">
              <a:spcBef>
                <a:spcPts val="1700"/>
              </a:spcBef>
              <a:buSzPct val="45000"/>
              <a:buFontTx/>
              <a:buBlip>
                <a:blip r:embed="rId3"/>
              </a:buBlip>
              <a:defRPr sz="2688"/>
            </a:pPr>
            <a:r>
              <a:rPr lang="en-US" dirty="0" smtClean="0"/>
              <a:t> </a:t>
            </a:r>
            <a:r>
              <a:rPr lang="en-US" dirty="0"/>
              <a:t>To use topic modeling, you </a:t>
            </a:r>
            <a:r>
              <a:rPr lang="en-US" dirty="0" smtClean="0"/>
              <a:t>should</a:t>
            </a:r>
          </a:p>
          <a:p>
            <a:pPr marL="406400" lvl="1" indent="0" defTabSz="560831">
              <a:spcBef>
                <a:spcPts val="1700"/>
              </a:spcBef>
              <a:buSzPct val="45000"/>
              <a:buNone/>
              <a:defRPr sz="2688"/>
            </a:pPr>
            <a:r>
              <a:rPr lang="en-US" dirty="0" smtClean="0"/>
              <a:t>1</a:t>
            </a:r>
            <a:r>
              <a:rPr lang="en-US" dirty="0"/>
              <a:t>. Have a large corpus (200 documents) </a:t>
            </a:r>
            <a:endParaRPr lang="en-US" dirty="0" smtClean="0"/>
          </a:p>
          <a:p>
            <a:pPr marL="406400" lvl="1" indent="0" defTabSz="560831">
              <a:spcBef>
                <a:spcPts val="1700"/>
              </a:spcBef>
              <a:buSzPct val="45000"/>
              <a:buNone/>
              <a:defRPr sz="2688"/>
            </a:pPr>
            <a:r>
              <a:rPr lang="en-US" dirty="0" smtClean="0"/>
              <a:t>2</a:t>
            </a:r>
            <a:r>
              <a:rPr lang="en-US" dirty="0"/>
              <a:t>. Understand your corpus pretty well </a:t>
            </a:r>
            <a:endParaRPr lang="en-US" dirty="0" smtClean="0"/>
          </a:p>
          <a:p>
            <a:pPr marL="406400" lvl="1" indent="0" defTabSz="560831">
              <a:spcBef>
                <a:spcPts val="1700"/>
              </a:spcBef>
              <a:buSzPct val="45000"/>
              <a:buNone/>
              <a:defRPr sz="2688"/>
            </a:pPr>
            <a:r>
              <a:rPr lang="en-US" dirty="0" smtClean="0"/>
              <a:t>3</a:t>
            </a:r>
            <a:r>
              <a:rPr lang="en-US" dirty="0"/>
              <a:t>. Understand how the method of topic modeling works</a:t>
            </a:r>
            <a:endParaRPr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182429520_1646x1646.jpeg" descr="182429520_1646x1646.jpeg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/>
          </a:blip>
          <a:srcRect l="16992" r="16992"/>
          <a:stretch>
            <a:fillRect/>
          </a:stretch>
        </p:blipFill>
        <p:spPr>
          <a:xfrm>
            <a:off x="-1727200" y="5080"/>
            <a:ext cx="6438900" cy="9753600"/>
          </a:xfrm>
          <a:prstGeom prst="rect">
            <a:avLst/>
          </a:prstGeom>
        </p:spPr>
      </p:pic>
      <p:sp>
        <p:nvSpPr>
          <p:cNvPr id="153" name="Line"/>
          <p:cNvSpPr>
            <a:spLocks noGrp="1"/>
          </p:cNvSpPr>
          <p:nvPr>
            <p:ph type="body" idx="14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54" name="Lessons learned"/>
          <p:cNvSpPr txBox="1">
            <a:spLocks noGrp="1"/>
          </p:cNvSpPr>
          <p:nvPr>
            <p:ph type="title"/>
          </p:nvPr>
        </p:nvSpPr>
        <p:spPr>
          <a:xfrm>
            <a:off x="4902200" y="723900"/>
            <a:ext cx="7848600" cy="1333500"/>
          </a:xfrm>
          <a:prstGeom prst="rect">
            <a:avLst/>
          </a:prstGeom>
        </p:spPr>
        <p:txBody>
          <a:bodyPr>
            <a:normAutofit/>
          </a:bodyPr>
          <a:lstStyle>
            <a:lvl1pPr defTabSz="543305">
              <a:spcBef>
                <a:spcPts val="2100"/>
              </a:spcBef>
              <a:defRPr sz="4836"/>
            </a:lvl1pPr>
          </a:lstStyle>
          <a:p>
            <a:r>
              <a:rPr lang="en-US" dirty="0" smtClean="0"/>
              <a:t>What is Topic Modeling?</a:t>
            </a:r>
            <a:endParaRPr dirty="0"/>
          </a:p>
        </p:txBody>
      </p:sp>
      <p:sp>
        <p:nvSpPr>
          <p:cNvPr id="155" name="Consensus can be a roadblock, because…"/>
          <p:cNvSpPr txBox="1">
            <a:spLocks noGrp="1"/>
          </p:cNvSpPr>
          <p:nvPr>
            <p:ph type="body" sz="half" idx="1"/>
          </p:nvPr>
        </p:nvSpPr>
        <p:spPr>
          <a:xfrm>
            <a:off x="5511800" y="2057400"/>
            <a:ext cx="6908800" cy="6972300"/>
          </a:xfrm>
          <a:prstGeom prst="rect">
            <a:avLst/>
          </a:prstGeom>
        </p:spPr>
        <p:txBody>
          <a:bodyPr/>
          <a:lstStyle/>
          <a:p>
            <a:pPr marL="394715" indent="-394715" defTabSz="560831">
              <a:spcBef>
                <a:spcPts val="1700"/>
              </a:spcBef>
              <a:buSzPct val="45000"/>
              <a:buFontTx/>
              <a:buBlip>
                <a:blip r:embed="rId3"/>
              </a:buBlip>
              <a:defRPr sz="2688"/>
            </a:pPr>
            <a:r>
              <a:rPr lang="en-US" dirty="0"/>
              <a:t>Documents are seen as a “bags of words</a:t>
            </a:r>
            <a:r>
              <a:rPr lang="en-US" dirty="0" smtClean="0"/>
              <a:t>”</a:t>
            </a:r>
          </a:p>
          <a:p>
            <a:pPr marL="394715" indent="-394715" defTabSz="560831">
              <a:spcBef>
                <a:spcPts val="1700"/>
              </a:spcBef>
              <a:buSzPct val="45000"/>
              <a:buFontTx/>
              <a:buBlip>
                <a:blip r:embed="rId3"/>
              </a:buBlip>
              <a:defRPr sz="2688"/>
            </a:pPr>
            <a:r>
              <a:rPr lang="en-US" dirty="0" smtClean="0"/>
              <a:t>“</a:t>
            </a:r>
            <a:r>
              <a:rPr lang="en-US" dirty="0"/>
              <a:t>Topics” are collections of words </a:t>
            </a:r>
            <a:r>
              <a:rPr lang="en-US" dirty="0" smtClean="0"/>
              <a:t>co-occurring </a:t>
            </a:r>
            <a:r>
              <a:rPr lang="en-US" dirty="0"/>
              <a:t>in documents across a </a:t>
            </a:r>
            <a:r>
              <a:rPr lang="en-US" dirty="0" smtClean="0"/>
              <a:t>corpus</a:t>
            </a:r>
          </a:p>
          <a:p>
            <a:pPr marL="394715" indent="-394715" defTabSz="560831">
              <a:spcBef>
                <a:spcPts val="1700"/>
              </a:spcBef>
              <a:buSzPct val="45000"/>
              <a:buFontTx/>
              <a:buBlip>
                <a:blip r:embed="rId3"/>
              </a:buBlip>
              <a:defRPr sz="2688"/>
            </a:pPr>
            <a:r>
              <a:rPr lang="en-US" dirty="0" smtClean="0"/>
              <a:t> </a:t>
            </a:r>
            <a:r>
              <a:rPr lang="en-US" dirty="0"/>
              <a:t>Based on results, researchers name topics, or assign meaning to them </a:t>
            </a:r>
            <a:endParaRPr lang="en-US" dirty="0" smtClean="0"/>
          </a:p>
          <a:p>
            <a:pPr marL="394715" indent="-394715" defTabSz="560831">
              <a:spcBef>
                <a:spcPts val="1700"/>
              </a:spcBef>
              <a:buSzPct val="45000"/>
              <a:buFontTx/>
              <a:buBlip>
                <a:blip r:embed="rId3"/>
              </a:buBlip>
              <a:defRPr sz="2688"/>
            </a:pPr>
            <a:r>
              <a:rPr lang="en-US" dirty="0" smtClean="0"/>
              <a:t>Addresses two challenges </a:t>
            </a:r>
            <a:r>
              <a:rPr lang="en-US" dirty="0"/>
              <a:t>of machine reading</a:t>
            </a:r>
            <a:r>
              <a:rPr lang="en-US" dirty="0" smtClean="0"/>
              <a:t>:</a:t>
            </a:r>
          </a:p>
          <a:p>
            <a:pPr marL="406400" lvl="1" indent="0" defTabSz="560831">
              <a:spcBef>
                <a:spcPts val="1700"/>
              </a:spcBef>
              <a:buSzPct val="45000"/>
              <a:buNone/>
              <a:defRPr sz="2688"/>
            </a:pPr>
            <a:r>
              <a:rPr lang="en-US" dirty="0" smtClean="0"/>
              <a:t>1. Words </a:t>
            </a:r>
            <a:r>
              <a:rPr lang="en-US" dirty="0"/>
              <a:t>that are spelled the same, different </a:t>
            </a:r>
            <a:r>
              <a:rPr lang="en-US" dirty="0" smtClean="0"/>
              <a:t>meaning, e.g</a:t>
            </a:r>
            <a:r>
              <a:rPr lang="en-US" dirty="0"/>
              <a:t>. </a:t>
            </a:r>
            <a:r>
              <a:rPr lang="en-US" dirty="0" smtClean="0"/>
              <a:t>lead, beat</a:t>
            </a:r>
          </a:p>
          <a:p>
            <a:pPr marL="406400" lvl="1" indent="0" defTabSz="560831">
              <a:spcBef>
                <a:spcPts val="1700"/>
              </a:spcBef>
              <a:buSzPct val="45000"/>
              <a:buNone/>
              <a:defRPr sz="2688"/>
            </a:pPr>
            <a:r>
              <a:rPr lang="en-US" dirty="0" smtClean="0"/>
              <a:t>2. Words that are spelled differently, mean the same, e.g., African-</a:t>
            </a:r>
            <a:r>
              <a:rPr lang="en-US" dirty="0"/>
              <a:t>A</a:t>
            </a:r>
            <a:r>
              <a:rPr lang="en-US" dirty="0" smtClean="0"/>
              <a:t>merican, black, colored, etc.  </a:t>
            </a: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00" y="4876800"/>
            <a:ext cx="5315692" cy="4077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16867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182429520_1646x1646.jpeg" descr="182429520_1646x1646.jpeg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/>
          </a:blip>
          <a:srcRect l="16992" r="16992"/>
          <a:stretch>
            <a:fillRect/>
          </a:stretch>
        </p:blipFill>
        <p:spPr>
          <a:xfrm>
            <a:off x="-965200" y="0"/>
            <a:ext cx="6502400" cy="9753600"/>
          </a:xfrm>
          <a:prstGeom prst="rect">
            <a:avLst/>
          </a:prstGeom>
        </p:spPr>
      </p:pic>
      <p:sp>
        <p:nvSpPr>
          <p:cNvPr id="134" name="Line"/>
          <p:cNvSpPr>
            <a:spLocks noGrp="1"/>
          </p:cNvSpPr>
          <p:nvPr>
            <p:ph type="body" idx="14"/>
          </p:nvPr>
        </p:nvSpPr>
        <p:spPr>
          <a:xfrm>
            <a:off x="7112000" y="1981200"/>
            <a:ext cx="5397500" cy="0"/>
          </a:xfrm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35" name="An Incubator"/>
          <p:cNvSpPr txBox="1">
            <a:spLocks noGrp="1"/>
          </p:cNvSpPr>
          <p:nvPr>
            <p:ph type="title"/>
          </p:nvPr>
        </p:nvSpPr>
        <p:spPr>
          <a:xfrm>
            <a:off x="7023100" y="723900"/>
            <a:ext cx="5397500" cy="647700"/>
          </a:xfrm>
          <a:prstGeom prst="rect">
            <a:avLst/>
          </a:prstGeom>
        </p:spPr>
        <p:txBody>
          <a:bodyPr>
            <a:noAutofit/>
          </a:bodyPr>
          <a:lstStyle>
            <a:lvl1pPr defTabSz="543305">
              <a:spcBef>
                <a:spcPts val="2100"/>
              </a:spcBef>
              <a:defRPr sz="4836"/>
            </a:lvl1pPr>
          </a:lstStyle>
          <a:p>
            <a:r>
              <a:rPr lang="en-US" sz="3200" dirty="0" smtClean="0"/>
              <a:t>Topics in Documents</a:t>
            </a:r>
            <a:endParaRPr sz="3200" dirty="0"/>
          </a:p>
        </p:txBody>
      </p:sp>
      <p:sp>
        <p:nvSpPr>
          <p:cNvPr id="136" name="Deep-dive during the summer…"/>
          <p:cNvSpPr txBox="1">
            <a:spLocks noGrp="1"/>
          </p:cNvSpPr>
          <p:nvPr>
            <p:ph type="body" sz="half" idx="1"/>
          </p:nvPr>
        </p:nvSpPr>
        <p:spPr>
          <a:xfrm>
            <a:off x="6671617" y="3429000"/>
            <a:ext cx="5774383" cy="5499100"/>
          </a:xfrm>
          <a:prstGeom prst="rect">
            <a:avLst/>
          </a:prstGeom>
        </p:spPr>
        <p:txBody>
          <a:bodyPr/>
          <a:lstStyle/>
          <a:p>
            <a:pPr marL="411162" indent="-411162">
              <a:buSzPct val="45000"/>
              <a:buFontTx/>
              <a:buBlip>
                <a:blip r:embed="rId3"/>
              </a:buBlip>
            </a:pPr>
            <a:endParaRPr lang="en-US" dirty="0" smtClean="0"/>
          </a:p>
          <a:p>
            <a:pPr marL="411162" indent="-411162">
              <a:buSzPct val="45000"/>
              <a:buFontTx/>
              <a:buBlip>
                <a:blip r:embed="rId3"/>
              </a:buBlip>
            </a:pPr>
            <a:endParaRPr lang="en-US" dirty="0"/>
          </a:p>
          <a:p>
            <a:pPr marL="411162" indent="-411162">
              <a:buSzPct val="45000"/>
              <a:buFontTx/>
              <a:buBlip>
                <a:blip r:embed="rId3"/>
              </a:buBlip>
            </a:pPr>
            <a:endParaRPr lang="en-US" dirty="0" smtClean="0"/>
          </a:p>
          <a:p>
            <a:pPr marL="411162" indent="-411162">
              <a:buSzPct val="45000"/>
              <a:buFontTx/>
              <a:buBlip>
                <a:blip r:embed="rId3"/>
              </a:buBlip>
            </a:pPr>
            <a:endParaRPr lang="en-US" dirty="0"/>
          </a:p>
          <a:p>
            <a:pPr marL="411162" indent="-411162">
              <a:buSzPct val="45000"/>
              <a:buFontTx/>
              <a:buBlip>
                <a:blip r:embed="rId3"/>
              </a:buBlip>
            </a:pPr>
            <a:r>
              <a:rPr lang="en-US" dirty="0" smtClean="0"/>
              <a:t>Words = tokens, strings (characters divided by a space) </a:t>
            </a:r>
          </a:p>
          <a:p>
            <a:pPr marL="411162" indent="-411162">
              <a:buSzPct val="45000"/>
              <a:buFontTx/>
              <a:buBlip>
                <a:blip r:embed="rId3"/>
              </a:buBlip>
            </a:pPr>
            <a:r>
              <a:rPr lang="en-US" dirty="0" smtClean="0"/>
              <a:t>Documents = segments of text, turned into a bag of words </a:t>
            </a: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0800" y="594360"/>
            <a:ext cx="9197951" cy="52578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-10160" y="1371600"/>
            <a:ext cx="3886200" cy="2616101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kumimoji="0" lang="en-US" sz="2800" b="1" i="1" u="none" strike="noStrike" cap="none" spc="28" normalizeH="0" baseline="0" dirty="0" smtClean="0">
                <a:ln>
                  <a:noFill/>
                </a:ln>
                <a:solidFill>
                  <a:srgbClr val="5C5C5C"/>
                </a:solidFill>
                <a:effectLst/>
                <a:uFillTx/>
                <a:latin typeface="Iowan Old Style"/>
                <a:ea typeface="Iowan Old Style"/>
                <a:cs typeface="Iowan Old Style"/>
                <a:sym typeface="Iowan Old Style"/>
              </a:rPr>
              <a:t>Topics</a:t>
            </a:r>
            <a:r>
              <a:rPr kumimoji="0" lang="en-US" sz="2800" b="0" i="1" u="none" strike="noStrike" cap="none" spc="28" normalizeH="0" baseline="0" dirty="0" smtClean="0">
                <a:ln>
                  <a:noFill/>
                </a:ln>
                <a:solidFill>
                  <a:srgbClr val="5C5C5C"/>
                </a:solidFill>
                <a:effectLst/>
                <a:uFillTx/>
                <a:latin typeface="Iowan Old Style"/>
                <a:ea typeface="Iowan Old Style"/>
                <a:cs typeface="Iowan Old Style"/>
                <a:sym typeface="Iowan Old Style"/>
              </a:rPr>
              <a:t> = </a:t>
            </a:r>
            <a:r>
              <a:rPr lang="en-US" dirty="0"/>
              <a:t>groups of words that tend to occur together in a subset of documents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1" u="none" strike="noStrike" cap="none" spc="28" normalizeH="0" baseline="0" dirty="0" smtClean="0">
                <a:ln>
                  <a:noFill/>
                </a:ln>
                <a:solidFill>
                  <a:srgbClr val="5C5C5C"/>
                </a:solidFill>
                <a:effectLst/>
                <a:uFillTx/>
                <a:latin typeface="Iowan Old Style"/>
                <a:ea typeface="Iowan Old Style"/>
                <a:cs typeface="Iowan Old Style"/>
                <a:sym typeface="Iowan Old Style"/>
              </a:rPr>
              <a:t> </a:t>
            </a:r>
            <a:endParaRPr kumimoji="0" lang="en-US" sz="2800" b="0" i="1" u="none" strike="noStrike" cap="none" spc="28" normalizeH="0" baseline="0" dirty="0">
              <a:ln>
                <a:noFill/>
              </a:ln>
              <a:solidFill>
                <a:srgbClr val="5C5C5C"/>
              </a:solidFill>
              <a:effectLst/>
              <a:uFillTx/>
              <a:latin typeface="Iowan Old Style"/>
              <a:ea typeface="Iowan Old Style"/>
              <a:cs typeface="Iowan Old Style"/>
              <a:sym typeface="Iowan Old Style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9106" y="3733800"/>
            <a:ext cx="3944092" cy="3025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97531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182429520_1646x1646.jpeg" descr="182429520_1646x1646.jpeg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/>
          </a:blip>
          <a:srcRect l="16992" r="16992"/>
          <a:stretch>
            <a:fillRect/>
          </a:stretch>
        </p:blipFill>
        <p:spPr>
          <a:xfrm>
            <a:off x="-15240" y="0"/>
            <a:ext cx="6502400" cy="9753600"/>
          </a:xfrm>
          <a:prstGeom prst="rect">
            <a:avLst/>
          </a:prstGeom>
        </p:spPr>
      </p:pic>
      <p:sp>
        <p:nvSpPr>
          <p:cNvPr id="134" name="Line"/>
          <p:cNvSpPr>
            <a:spLocks noGrp="1"/>
          </p:cNvSpPr>
          <p:nvPr>
            <p:ph type="body" idx="14"/>
          </p:nvPr>
        </p:nvSpPr>
        <p:spPr>
          <a:xfrm>
            <a:off x="7112000" y="1981200"/>
            <a:ext cx="5397500" cy="0"/>
          </a:xfrm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35" name="An Incubator"/>
          <p:cNvSpPr txBox="1">
            <a:spLocks noGrp="1"/>
          </p:cNvSpPr>
          <p:nvPr>
            <p:ph type="title"/>
          </p:nvPr>
        </p:nvSpPr>
        <p:spPr>
          <a:xfrm>
            <a:off x="6502400" y="723900"/>
            <a:ext cx="5918200" cy="876300"/>
          </a:xfrm>
          <a:prstGeom prst="rect">
            <a:avLst/>
          </a:prstGeom>
        </p:spPr>
        <p:txBody>
          <a:bodyPr>
            <a:noAutofit/>
          </a:bodyPr>
          <a:lstStyle>
            <a:lvl1pPr defTabSz="543305">
              <a:spcBef>
                <a:spcPts val="2100"/>
              </a:spcBef>
              <a:defRPr sz="4836"/>
            </a:lvl1pPr>
          </a:lstStyle>
          <a:p>
            <a:r>
              <a:rPr lang="en-US" sz="3200" dirty="0" smtClean="0"/>
              <a:t>What is topic modeling?</a:t>
            </a:r>
            <a:endParaRPr sz="3200" dirty="0"/>
          </a:p>
        </p:txBody>
      </p:sp>
      <p:sp>
        <p:nvSpPr>
          <p:cNvPr id="136" name="Deep-dive during the summer…"/>
          <p:cNvSpPr txBox="1">
            <a:spLocks noGrp="1"/>
          </p:cNvSpPr>
          <p:nvPr>
            <p:ph type="body" sz="half" idx="1"/>
          </p:nvPr>
        </p:nvSpPr>
        <p:spPr>
          <a:xfrm>
            <a:off x="6807200" y="2590800"/>
            <a:ext cx="5774383" cy="5499100"/>
          </a:xfrm>
          <a:prstGeom prst="rect">
            <a:avLst/>
          </a:prstGeom>
        </p:spPr>
        <p:txBody>
          <a:bodyPr/>
          <a:lstStyle/>
          <a:p>
            <a:pPr marL="411162" indent="-411162">
              <a:buSzPct val="45000"/>
              <a:buFontTx/>
              <a:buBlip>
                <a:blip r:embed="rId3"/>
              </a:buBlip>
            </a:pPr>
            <a:r>
              <a:rPr lang="en-US" dirty="0" smtClean="0"/>
              <a:t>Allows us to cluster documents based on topics</a:t>
            </a:r>
          </a:p>
          <a:p>
            <a:pPr marL="411162" indent="-411162">
              <a:buSzPct val="45000"/>
              <a:buFontTx/>
              <a:buBlip>
                <a:blip r:embed="rId3"/>
              </a:buBlip>
            </a:pPr>
            <a:r>
              <a:rPr lang="en-US" dirty="0" smtClean="0"/>
              <a:t>A topic model of the entire corpus shows us how topics are distributed </a:t>
            </a:r>
          </a:p>
          <a:p>
            <a:pPr marL="411162" indent="-411162">
              <a:buSzPct val="45000"/>
              <a:buFontTx/>
              <a:buBlip>
                <a:blip r:embed="rId3"/>
              </a:buBlip>
            </a:pPr>
            <a:endParaRPr lang="en-US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182429520_1646x1646.jpeg" descr="182429520_1646x1646.jpeg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/>
          </a:blip>
          <a:srcRect l="16992" r="16992"/>
          <a:stretch>
            <a:fillRect/>
          </a:stretch>
        </p:blipFill>
        <p:spPr>
          <a:xfrm>
            <a:off x="-812800" y="0"/>
            <a:ext cx="6438900" cy="9753600"/>
          </a:xfrm>
          <a:prstGeom prst="rect">
            <a:avLst/>
          </a:prstGeom>
        </p:spPr>
      </p:pic>
      <p:sp>
        <p:nvSpPr>
          <p:cNvPr id="139" name="Line"/>
          <p:cNvSpPr>
            <a:spLocks noGrp="1"/>
          </p:cNvSpPr>
          <p:nvPr>
            <p:ph type="body" idx="14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40" name="Workshop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543305">
              <a:spcBef>
                <a:spcPts val="2100"/>
              </a:spcBef>
              <a:defRPr sz="4836"/>
            </a:lvl1pPr>
          </a:lstStyle>
          <a:p>
            <a:r>
              <a:rPr lang="en-US" dirty="0" err="1" smtClean="0"/>
              <a:t>ExampleS</a:t>
            </a:r>
            <a:endParaRPr dirty="0"/>
          </a:p>
        </p:txBody>
      </p:sp>
      <p:sp>
        <p:nvSpPr>
          <p:cNvPr id="141" name="Create a menu of offerings based on what worked in the incubator…"/>
          <p:cNvSpPr txBox="1">
            <a:spLocks noGrp="1"/>
          </p:cNvSpPr>
          <p:nvPr>
            <p:ph type="body" sz="half" idx="1"/>
          </p:nvPr>
        </p:nvSpPr>
        <p:spPr>
          <a:xfrm>
            <a:off x="5969000" y="1803400"/>
            <a:ext cx="6451600" cy="72263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411162" indent="-411162">
              <a:buSzPct val="45000"/>
              <a:buFontTx/>
              <a:buBlip>
                <a:blip r:embed="rId3"/>
              </a:buBlip>
            </a:pPr>
            <a:r>
              <a:rPr lang="en-US" dirty="0" err="1" smtClean="0"/>
              <a:t>Hathi</a:t>
            </a:r>
            <a:r>
              <a:rPr lang="en-US" dirty="0" smtClean="0"/>
              <a:t> Trust: entire collection is machine readable and searchable, but keyword searching is not always helpful</a:t>
            </a:r>
          </a:p>
          <a:p>
            <a:pPr marL="411162" indent="-411162">
              <a:buSzPct val="45000"/>
              <a:buFontTx/>
              <a:buBlip>
                <a:blip r:embed="rId3"/>
              </a:buBlip>
            </a:pPr>
            <a:r>
              <a:rPr lang="en-US" i="1" dirty="0" smtClean="0"/>
              <a:t>What </a:t>
            </a:r>
            <a:r>
              <a:rPr lang="en-US" i="1" dirty="0"/>
              <a:t>themes are common </a:t>
            </a:r>
            <a:r>
              <a:rPr lang="en-US" i="1" dirty="0" smtClean="0"/>
              <a:t>in 19th century </a:t>
            </a:r>
            <a:r>
              <a:rPr lang="en-US" i="1" dirty="0"/>
              <a:t>British, Irish, American</a:t>
            </a:r>
            <a:r>
              <a:rPr lang="en-US" i="1" dirty="0" smtClean="0"/>
              <a:t> literature? </a:t>
            </a:r>
            <a:r>
              <a:rPr lang="en-US" dirty="0" smtClean="0"/>
              <a:t>(</a:t>
            </a:r>
            <a:r>
              <a:rPr lang="en-US" dirty="0" err="1" smtClean="0"/>
              <a:t>Jockers</a:t>
            </a:r>
            <a:r>
              <a:rPr lang="en-US" dirty="0" smtClean="0"/>
              <a:t> and </a:t>
            </a:r>
            <a:r>
              <a:rPr lang="en-US" dirty="0" err="1" smtClean="0"/>
              <a:t>Mimno</a:t>
            </a:r>
            <a:r>
              <a:rPr lang="en-US" dirty="0" smtClean="0"/>
              <a:t>, 2012)</a:t>
            </a:r>
          </a:p>
          <a:p>
            <a:pPr marL="411162" indent="-411162">
              <a:buSzPct val="45000"/>
              <a:buFontTx/>
              <a:buBlip>
                <a:blip r:embed="rId3"/>
              </a:buBlip>
            </a:pPr>
            <a:r>
              <a:rPr lang="en-US" dirty="0" smtClean="0"/>
              <a:t>3,446 works</a:t>
            </a:r>
          </a:p>
          <a:p>
            <a:pPr marL="411162" indent="-411162">
              <a:buSzPct val="45000"/>
              <a:buFontTx/>
              <a:buBlip>
                <a:blip r:embed="rId3"/>
              </a:buBlip>
            </a:pPr>
            <a:r>
              <a:rPr lang="en-US" dirty="0" smtClean="0"/>
              <a:t>500 topics: </a:t>
            </a:r>
            <a:r>
              <a:rPr lang="en-US" dirty="0"/>
              <a:t>“female fashion”, “animals and beasts”, “eyes and expressions”, “machine and industry</a:t>
            </a:r>
            <a:r>
              <a:rPr lang="en-US" dirty="0" smtClean="0"/>
              <a:t>”, etc. </a:t>
            </a:r>
          </a:p>
          <a:p>
            <a:pPr marL="411162" indent="-411162">
              <a:buSzPct val="45000"/>
              <a:buFontTx/>
              <a:buBlip>
                <a:blip r:embed="rId3"/>
              </a:buBlip>
            </a:pPr>
            <a:r>
              <a:rPr lang="en-US" dirty="0" smtClean="0"/>
              <a:t>Results: authors wrote about women’s fashion!  </a:t>
            </a:r>
          </a:p>
          <a:p>
            <a:pPr marL="411162" indent="-411162">
              <a:buSzPct val="45000"/>
              <a:buFontTx/>
              <a:buBlip>
                <a:blip r:embed="rId3"/>
              </a:buBlip>
            </a:pPr>
            <a:endParaRPr dirty="0"/>
          </a:p>
        </p:txBody>
      </p:sp>
      <p:pic>
        <p:nvPicPr>
          <p:cNvPr id="1026" name="Picture 2" descr="C:\Users\Rob\Desktop\hathi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602" y="533400"/>
            <a:ext cx="3805475" cy="3624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400" y="4495800"/>
            <a:ext cx="4527575" cy="267517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Image" descr="Image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/>
          </a:blip>
          <a:srcRect l="2257" t="129" r="26205" b="129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45" name="Line"/>
          <p:cNvSpPr>
            <a:spLocks noGrp="1"/>
          </p:cNvSpPr>
          <p:nvPr>
            <p:ph type="body" idx="14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46" name="Even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543305">
              <a:spcBef>
                <a:spcPts val="2100"/>
              </a:spcBef>
              <a:defRPr sz="4836"/>
            </a:lvl1pPr>
          </a:lstStyle>
          <a:p>
            <a:r>
              <a:rPr lang="en-US" dirty="0" smtClean="0"/>
              <a:t>Examples</a:t>
            </a:r>
            <a:endParaRPr dirty="0"/>
          </a:p>
        </p:txBody>
      </p:sp>
      <p:sp>
        <p:nvSpPr>
          <p:cNvPr id="147" name="Mapathons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>
            <a:lvl1pPr marL="411162" indent="-411162">
              <a:buSzPct val="45000"/>
              <a:buFontTx/>
              <a:buBlip>
                <a:blip r:embed="rId3"/>
              </a:buBlip>
            </a:lvl1pPr>
          </a:lstStyle>
          <a:p>
            <a:r>
              <a:rPr lang="en-US" dirty="0" smtClean="0"/>
              <a:t>Martha Ballard’s Diary: 1785</a:t>
            </a:r>
          </a:p>
          <a:p>
            <a:r>
              <a:rPr lang="en-US" dirty="0" smtClean="0"/>
              <a:t>Daily entries for 27 years: transcribed, </a:t>
            </a:r>
            <a:r>
              <a:rPr lang="en-US" dirty="0"/>
              <a:t>1,431 html documents</a:t>
            </a:r>
            <a:endParaRPr lang="en-US" dirty="0" smtClean="0"/>
          </a:p>
          <a:p>
            <a:r>
              <a:rPr lang="en-US" dirty="0" smtClean="0"/>
              <a:t>Details of her life and work as a midwife.  </a:t>
            </a:r>
          </a:p>
          <a:p>
            <a:r>
              <a:rPr lang="en-US" dirty="0" smtClean="0"/>
              <a:t>What themes occur over time? (Blevins, 2009)</a:t>
            </a:r>
          </a:p>
          <a:p>
            <a:endParaRPr lang="en-US" dirty="0"/>
          </a:p>
          <a:p>
            <a:pPr marL="0" indent="0">
              <a:buNone/>
            </a:pPr>
            <a:endParaRPr dirty="0"/>
          </a:p>
        </p:txBody>
      </p:sp>
      <p:pic>
        <p:nvPicPr>
          <p:cNvPr id="148" name="182429520_1646x1646.jpeg" descr="182429520_1646x1646.jpeg"/>
          <p:cNvPicPr>
            <a:picLocks noChangeAspect="1"/>
          </p:cNvPicPr>
          <p:nvPr/>
        </p:nvPicPr>
        <p:blipFill>
          <a:blip r:embed="rId4">
            <a:extLst/>
          </a:blip>
          <a:srcRect l="16992" r="16992"/>
          <a:stretch>
            <a:fillRect/>
          </a:stretch>
        </p:blipFill>
        <p:spPr>
          <a:xfrm>
            <a:off x="0" y="-221"/>
            <a:ext cx="6439047" cy="9753821"/>
          </a:xfrm>
          <a:prstGeom prst="rect">
            <a:avLst/>
          </a:prstGeom>
          <a:ln w="12700">
            <a:miter lim="400000"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" y="609600"/>
            <a:ext cx="5394821" cy="5259527"/>
          </a:xfrm>
          <a:prstGeom prst="rect">
            <a:avLst/>
          </a:prstGeom>
          <a:ln w="76200">
            <a:solidFill>
              <a:schemeClr val="accent1"/>
            </a:solidFill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182429520_1646x1646.jpeg" descr="182429520_1646x1646.jpeg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/>
          </a:blip>
          <a:srcRect l="16992" r="16992"/>
          <a:stretch>
            <a:fillRect/>
          </a:stretch>
        </p:blipFill>
        <p:spPr>
          <a:xfrm>
            <a:off x="-15240" y="0"/>
            <a:ext cx="6502400" cy="9753600"/>
          </a:xfrm>
          <a:prstGeom prst="rect">
            <a:avLst/>
          </a:prstGeom>
        </p:spPr>
      </p:pic>
      <p:sp>
        <p:nvSpPr>
          <p:cNvPr id="134" name="Line"/>
          <p:cNvSpPr>
            <a:spLocks noGrp="1"/>
          </p:cNvSpPr>
          <p:nvPr>
            <p:ph type="body" idx="14"/>
          </p:nvPr>
        </p:nvSpPr>
        <p:spPr>
          <a:xfrm>
            <a:off x="7112000" y="1981200"/>
            <a:ext cx="5397500" cy="0"/>
          </a:xfrm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35" name="An Incubator"/>
          <p:cNvSpPr txBox="1">
            <a:spLocks noGrp="1"/>
          </p:cNvSpPr>
          <p:nvPr>
            <p:ph type="title"/>
          </p:nvPr>
        </p:nvSpPr>
        <p:spPr>
          <a:xfrm>
            <a:off x="7023100" y="723900"/>
            <a:ext cx="5397500" cy="1181100"/>
          </a:xfrm>
          <a:prstGeom prst="rect">
            <a:avLst/>
          </a:prstGeom>
        </p:spPr>
        <p:txBody>
          <a:bodyPr>
            <a:noAutofit/>
          </a:bodyPr>
          <a:lstStyle>
            <a:lvl1pPr defTabSz="543305">
              <a:spcBef>
                <a:spcPts val="2100"/>
              </a:spcBef>
              <a:defRPr sz="4836"/>
            </a:lvl1pPr>
          </a:lstStyle>
          <a:p>
            <a:r>
              <a:rPr lang="en-US" sz="3200" dirty="0" smtClean="0"/>
              <a:t>Libraries and </a:t>
            </a:r>
            <a:br>
              <a:rPr lang="en-US" sz="3200" dirty="0" smtClean="0"/>
            </a:br>
            <a:r>
              <a:rPr lang="en-US" sz="3200" dirty="0" smtClean="0"/>
              <a:t>Digital Scholarship</a:t>
            </a:r>
            <a:endParaRPr sz="3200" dirty="0"/>
          </a:p>
        </p:txBody>
      </p:sp>
      <p:sp>
        <p:nvSpPr>
          <p:cNvPr id="136" name="Deep-dive during the summer…"/>
          <p:cNvSpPr txBox="1">
            <a:spLocks noGrp="1"/>
          </p:cNvSpPr>
          <p:nvPr>
            <p:ph type="body" sz="half" idx="1"/>
          </p:nvPr>
        </p:nvSpPr>
        <p:spPr>
          <a:xfrm>
            <a:off x="6671617" y="3429000"/>
            <a:ext cx="5774383" cy="5499100"/>
          </a:xfrm>
          <a:prstGeom prst="rect">
            <a:avLst/>
          </a:prstGeom>
        </p:spPr>
        <p:txBody>
          <a:bodyPr/>
          <a:lstStyle/>
          <a:p>
            <a:pPr marL="411162" indent="-411162">
              <a:buSzPct val="45000"/>
              <a:buFontTx/>
              <a:buBlip>
                <a:blip r:embed="rId3"/>
              </a:buBlip>
            </a:pPr>
            <a:r>
              <a:rPr lang="en-US" dirty="0" smtClean="0"/>
              <a:t>Libraries digitize content</a:t>
            </a:r>
            <a:endParaRPr dirty="0"/>
          </a:p>
          <a:p>
            <a:pPr marL="411162" indent="-411162">
              <a:buSzPct val="45000"/>
              <a:buFontTx/>
              <a:buBlip>
                <a:blip r:embed="rId3"/>
              </a:buBlip>
            </a:pPr>
            <a:r>
              <a:rPr lang="en-US" dirty="0" smtClean="0"/>
              <a:t>Researchers analyze </a:t>
            </a:r>
          </a:p>
          <a:p>
            <a:pPr marL="411162" indent="-411162">
              <a:buSzPct val="45000"/>
              <a:buFontTx/>
              <a:buBlip>
                <a:blip r:embed="rId3"/>
              </a:buBlip>
            </a:pPr>
            <a:endParaRPr lang="en-US" dirty="0"/>
          </a:p>
          <a:p>
            <a:pPr marL="411162" indent="-411162">
              <a:buSzPct val="45000"/>
              <a:buFontTx/>
              <a:buBlip>
                <a:blip r:embed="rId3"/>
              </a:buBlip>
            </a:pPr>
            <a:r>
              <a:rPr lang="en-US" dirty="0" smtClean="0"/>
              <a:t>Collections as data: opens up new areas of joint work, critical collecting, categorizing</a:t>
            </a:r>
          </a:p>
          <a:p>
            <a:pPr marL="411162" indent="-411162">
              <a:buSzPct val="45000"/>
              <a:buFontTx/>
              <a:buBlip>
                <a:blip r:embed="rId3"/>
              </a:buBlip>
            </a:pPr>
            <a:r>
              <a:rPr lang="en-US" dirty="0" smtClean="0"/>
              <a:t>Norwegian Nat’l Library topic-modeled their entire library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0618281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New_Template9">
  <a:themeElements>
    <a:clrScheme name="New_Template9">
      <a:dk1>
        <a:srgbClr val="5C5C5C"/>
      </a:dk1>
      <a:lt1>
        <a:srgbClr val="FFFFFF"/>
      </a:lt1>
      <a:dk2>
        <a:srgbClr val="5C5C5C"/>
      </a:dk2>
      <a:lt2>
        <a:srgbClr val="CBCBCB"/>
      </a:lt2>
      <a:accent1>
        <a:srgbClr val="80989C"/>
      </a:accent1>
      <a:accent2>
        <a:srgbClr val="A8AB65"/>
      </a:accent2>
      <a:accent3>
        <a:srgbClr val="CBAC69"/>
      </a:accent3>
      <a:accent4>
        <a:srgbClr val="CF7330"/>
      </a:accent4>
      <a:accent5>
        <a:srgbClr val="B44C34"/>
      </a:accent5>
      <a:accent6>
        <a:srgbClr val="8C869B"/>
      </a:accent6>
      <a:hlink>
        <a:srgbClr val="0000FF"/>
      </a:hlink>
      <a:folHlink>
        <a:srgbClr val="FF00FF"/>
      </a:folHlink>
    </a:clrScheme>
    <a:fontScheme name="New_Template9">
      <a:majorFont>
        <a:latin typeface="DIN Condensed"/>
        <a:ea typeface="DIN Condensed"/>
        <a:cs typeface="DIN Condensed"/>
      </a:majorFont>
      <a:minorFont>
        <a:latin typeface="DIN Condensed"/>
        <a:ea typeface="DIN Condensed"/>
        <a:cs typeface="DIN Condensed"/>
      </a:minorFont>
    </a:fontScheme>
    <a:fmtScheme name="New_Template9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hueOff val="-522454"/>
            <a:satOff val="1153"/>
            <a:lumOff val="13444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DIN Alternate"/>
            <a:ea typeface="DIN Alternate"/>
            <a:cs typeface="DIN Alternate"/>
            <a:sym typeface="DIN Alternat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747676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1400"/>
          </a:spcBef>
          <a:spcAft>
            <a:spcPts val="0"/>
          </a:spcAft>
          <a:buClrTx/>
          <a:buSzTx/>
          <a:buFontTx/>
          <a:buNone/>
          <a:tabLst/>
          <a:defRPr kumimoji="0" sz="2800" b="0" i="1" u="none" strike="noStrike" cap="none" spc="28" normalizeH="0" baseline="0">
            <a:ln>
              <a:noFill/>
            </a:ln>
            <a:solidFill>
              <a:srgbClr val="5C5C5C"/>
            </a:solidFill>
            <a:effectLst/>
            <a:uFillTx/>
            <a:latin typeface="Iowan Old Style"/>
            <a:ea typeface="Iowan Old Style"/>
            <a:cs typeface="Iowan Old Style"/>
            <a:sym typeface="Iowan Old Styl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New_Template9">
  <a:themeElements>
    <a:clrScheme name="New_Template9">
      <a:dk1>
        <a:srgbClr val="000000"/>
      </a:dk1>
      <a:lt1>
        <a:srgbClr val="FFFFFF"/>
      </a:lt1>
      <a:dk2>
        <a:srgbClr val="5C5C5C"/>
      </a:dk2>
      <a:lt2>
        <a:srgbClr val="CBCBCB"/>
      </a:lt2>
      <a:accent1>
        <a:srgbClr val="80989C"/>
      </a:accent1>
      <a:accent2>
        <a:srgbClr val="A8AB65"/>
      </a:accent2>
      <a:accent3>
        <a:srgbClr val="CBAC69"/>
      </a:accent3>
      <a:accent4>
        <a:srgbClr val="CF7330"/>
      </a:accent4>
      <a:accent5>
        <a:srgbClr val="B44C34"/>
      </a:accent5>
      <a:accent6>
        <a:srgbClr val="8C869B"/>
      </a:accent6>
      <a:hlink>
        <a:srgbClr val="0000FF"/>
      </a:hlink>
      <a:folHlink>
        <a:srgbClr val="FF00FF"/>
      </a:folHlink>
    </a:clrScheme>
    <a:fontScheme name="New_Template9">
      <a:majorFont>
        <a:latin typeface="DIN Condensed"/>
        <a:ea typeface="DIN Condensed"/>
        <a:cs typeface="DIN Condensed"/>
      </a:majorFont>
      <a:minorFont>
        <a:latin typeface="DIN Condensed"/>
        <a:ea typeface="DIN Condensed"/>
        <a:cs typeface="DIN Condensed"/>
      </a:minorFont>
    </a:fontScheme>
    <a:fmtScheme name="New_Template9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hueOff val="-522454"/>
            <a:satOff val="1153"/>
            <a:lumOff val="13444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DIN Alternate"/>
            <a:ea typeface="DIN Alternate"/>
            <a:cs typeface="DIN Alternate"/>
            <a:sym typeface="DIN Alternat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747676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1400"/>
          </a:spcBef>
          <a:spcAft>
            <a:spcPts val="0"/>
          </a:spcAft>
          <a:buClrTx/>
          <a:buSzTx/>
          <a:buFontTx/>
          <a:buNone/>
          <a:tabLst/>
          <a:defRPr kumimoji="0" sz="2800" b="0" i="1" u="none" strike="noStrike" cap="none" spc="28" normalizeH="0" baseline="0">
            <a:ln>
              <a:noFill/>
            </a:ln>
            <a:solidFill>
              <a:srgbClr val="5C5C5C"/>
            </a:solidFill>
            <a:effectLst/>
            <a:uFillTx/>
            <a:latin typeface="Iowan Old Style"/>
            <a:ea typeface="Iowan Old Style"/>
            <a:cs typeface="Iowan Old Style"/>
            <a:sym typeface="Iowan Old Styl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825</TotalTime>
  <Words>425</Words>
  <Application>Microsoft Macintosh PowerPoint</Application>
  <PresentationFormat>Custom</PresentationFormat>
  <Paragraphs>57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1" baseType="lpstr">
      <vt:lpstr>Arial</vt:lpstr>
      <vt:lpstr>Baskerville</vt:lpstr>
      <vt:lpstr>DIN Alternate</vt:lpstr>
      <vt:lpstr>DIN Condensed</vt:lpstr>
      <vt:lpstr>Helvetica</vt:lpstr>
      <vt:lpstr>Helvetica Neue</vt:lpstr>
      <vt:lpstr>Iowan Old Style</vt:lpstr>
      <vt:lpstr>Zapf Dingbats</vt:lpstr>
      <vt:lpstr>New_Template9</vt:lpstr>
      <vt:lpstr>Topic modeling    text Analysis</vt:lpstr>
      <vt:lpstr>PowerPoint Presentation</vt:lpstr>
      <vt:lpstr>What is Topic Modeling?</vt:lpstr>
      <vt:lpstr>What is Topic Modeling?</vt:lpstr>
      <vt:lpstr>Topics in Documents</vt:lpstr>
      <vt:lpstr>What is topic modeling?</vt:lpstr>
      <vt:lpstr>ExampleS</vt:lpstr>
      <vt:lpstr>Examples</vt:lpstr>
      <vt:lpstr>Libraries and  Digital Scholarship</vt:lpstr>
      <vt:lpstr>Let’s give it a whirl</vt:lpstr>
      <vt:lpstr>Libraries and  Digital Scholarship</vt:lpstr>
      <vt:lpstr>Let’s Give it a whirl</vt:lpstr>
    </vt:vector>
  </TitlesOfParts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Topic modeling    text Analysis</dc:title>
  <dc:creator>Rob</dc:creator>
  <cp:lastModifiedBy>Borovsky, Zoe</cp:lastModifiedBy>
  <cp:revision>17</cp:revision>
  <dcterms:modified xsi:type="dcterms:W3CDTF">2018-03-05T23:01:26Z</dcterms:modified>
</cp:coreProperties>
</file>